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6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8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9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0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1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12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15"/>
  </p:notesMasterIdLst>
  <p:handoutMasterIdLst>
    <p:handoutMasterId r:id="rId16"/>
  </p:handoutMasterIdLst>
  <p:sldIdLst>
    <p:sldId id="435" r:id="rId2"/>
    <p:sldId id="403" r:id="rId3"/>
    <p:sldId id="419" r:id="rId4"/>
    <p:sldId id="428" r:id="rId5"/>
    <p:sldId id="429" r:id="rId6"/>
    <p:sldId id="439" r:id="rId7"/>
    <p:sldId id="440" r:id="rId8"/>
    <p:sldId id="441" r:id="rId9"/>
    <p:sldId id="442" r:id="rId10"/>
    <p:sldId id="443" r:id="rId11"/>
    <p:sldId id="437" r:id="rId12"/>
    <p:sldId id="444" r:id="rId13"/>
    <p:sldId id="408" r:id="rId14"/>
  </p:sldIdLst>
  <p:sldSz cx="9906000" cy="6858000" type="A4"/>
  <p:notesSz cx="6797675" cy="9928225"/>
  <p:custDataLst>
    <p:tags r:id="rId17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2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0C3F92"/>
    <a:srgbClr val="0B4993"/>
    <a:srgbClr val="CC9900"/>
    <a:srgbClr val="660066"/>
    <a:srgbClr val="333333"/>
    <a:srgbClr val="5F5F5F"/>
    <a:srgbClr val="66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53" autoAdjust="0"/>
    <p:restoredTop sz="94245" autoAdjust="0"/>
  </p:normalViewPr>
  <p:slideViewPr>
    <p:cSldViewPr>
      <p:cViewPr varScale="1">
        <p:scale>
          <a:sx n="86" d="100"/>
          <a:sy n="86" d="100"/>
        </p:scale>
        <p:origin x="-1368" y="-9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9.bin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0.bin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1200" u="sng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'А и Т (У)'!$F$2</c:f>
              <c:strCache>
                <c:ptCount val="1"/>
                <c:pt idx="0">
                  <c:v>Общий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</c:spPr>
          </c:dPt>
          <c:dLbls>
            <c:txPr>
              <a:bodyPr/>
              <a:lstStyle/>
              <a:p>
                <a:pPr>
                  <a:defRPr>
                    <a:latin typeface="Arial Narrow" panose="020B0606020202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'А и Т (У)'!$F$3:$G$3</c:f>
              <c:numCache>
                <c:formatCode>General</c:formatCode>
                <c:ptCount val="2"/>
                <c:pt idx="0">
                  <c:v>2025</c:v>
                </c:pt>
                <c:pt idx="1">
                  <c:v>2026</c:v>
                </c:pt>
              </c:numCache>
            </c:numRef>
          </c:cat>
          <c:val>
            <c:numRef>
              <c:f>'А и Т (У)'!$F$4:$G$4</c:f>
              <c:numCache>
                <c:formatCode>General</c:formatCode>
                <c:ptCount val="2"/>
                <c:pt idx="0">
                  <c:v>57</c:v>
                </c:pt>
                <c:pt idx="1">
                  <c:v>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"/>
        <c:axId val="64078976"/>
        <c:axId val="64080512"/>
      </c:barChart>
      <c:catAx>
        <c:axId val="64078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 Narrow" panose="020B0606020202030204" pitchFamily="34" charset="0"/>
              </a:defRPr>
            </a:pPr>
            <a:endParaRPr lang="ru-RU"/>
          </a:p>
        </c:txPr>
        <c:crossAx val="64080512"/>
        <c:crosses val="autoZero"/>
        <c:auto val="1"/>
        <c:lblAlgn val="ctr"/>
        <c:lblOffset val="100"/>
        <c:noMultiLvlLbl val="0"/>
      </c:catAx>
      <c:valAx>
        <c:axId val="6408051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spPr>
          <a:ln>
            <a:noFill/>
          </a:ln>
        </c:spPr>
        <c:crossAx val="640789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1200">
              <a:solidFill>
                <a:schemeClr val="accent3">
                  <a:lumMod val="50000"/>
                </a:schemeClr>
              </a:solidFill>
              <a:latin typeface="Arial Narrow" panose="020B0606020202030204" pitchFamily="34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'[Диаграмма в Microsoft PowerPoint]А и Т (У)'!$D$2</c:f>
              <c:strCache>
                <c:ptCount val="1"/>
                <c:pt idx="0">
                  <c:v>Тяжелый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Lbls>
            <c:txPr>
              <a:bodyPr/>
              <a:lstStyle/>
              <a:p>
                <a:pPr>
                  <a:defRPr>
                    <a:latin typeface="Arial Narrow" panose="020B0606020202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'[Диаграмма в Microsoft PowerPoint]А и Т (У)'!$D$3:$E$3</c:f>
              <c:numCache>
                <c:formatCode>General</c:formatCode>
                <c:ptCount val="2"/>
                <c:pt idx="0">
                  <c:v>2025</c:v>
                </c:pt>
                <c:pt idx="1">
                  <c:v>2026</c:v>
                </c:pt>
              </c:numCache>
            </c:numRef>
          </c:cat>
          <c:val>
            <c:numRef>
              <c:f>'[Диаграмма в Microsoft PowerPoint]А и Т (У)'!$D$4:$E$4</c:f>
              <c:numCache>
                <c:formatCode>General</c:formatCode>
                <c:ptCount val="2"/>
                <c:pt idx="0">
                  <c:v>12</c:v>
                </c:pt>
                <c:pt idx="1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64021632"/>
        <c:axId val="64109568"/>
      </c:barChart>
      <c:catAx>
        <c:axId val="64021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 Narrow" panose="020B0606020202030204" pitchFamily="34" charset="0"/>
              </a:defRPr>
            </a:pPr>
            <a:endParaRPr lang="ru-RU"/>
          </a:p>
        </c:txPr>
        <c:crossAx val="64109568"/>
        <c:crosses val="autoZero"/>
        <c:auto val="1"/>
        <c:lblAlgn val="ctr"/>
        <c:lblOffset val="100"/>
        <c:noMultiLvlLbl val="0"/>
      </c:catAx>
      <c:valAx>
        <c:axId val="6410956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spPr>
          <a:ln>
            <a:noFill/>
          </a:ln>
        </c:spPr>
        <c:crossAx val="640216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</c:spPr>
      <c:txPr>
        <a:bodyPr/>
        <a:lstStyle/>
        <a:p>
          <a:pPr>
            <a:defRPr sz="1200">
              <a:solidFill>
                <a:srgbClr val="C00000"/>
              </a:solidFill>
              <a:latin typeface="Arial Narrow" panose="020B0606020202030204" pitchFamily="34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'[Диаграмма в Microsoft PowerPoint]А и Т (У)'!$B$2</c:f>
              <c:strCache>
                <c:ptCount val="1"/>
                <c:pt idx="0">
                  <c:v>Смертельный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Lbls>
            <c:txPr>
              <a:bodyPr/>
              <a:lstStyle/>
              <a:p>
                <a:pPr>
                  <a:defRPr>
                    <a:latin typeface="Arial Narrow" panose="020B0606020202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'[Диаграмма в Microsoft PowerPoint]А и Т (У)'!$B$3:$C$3</c:f>
              <c:numCache>
                <c:formatCode>General</c:formatCode>
                <c:ptCount val="2"/>
                <c:pt idx="0">
                  <c:v>2025</c:v>
                </c:pt>
                <c:pt idx="1">
                  <c:v>2026</c:v>
                </c:pt>
              </c:numCache>
            </c:numRef>
          </c:cat>
          <c:val>
            <c:numRef>
              <c:f>'[Диаграмма в Microsoft PowerPoint]А и Т (У)'!$B$4:$C$4</c:f>
              <c:numCache>
                <c:formatCode>General</c:formatCode>
                <c:ptCount val="2"/>
                <c:pt idx="0">
                  <c:v>12</c:v>
                </c:pt>
                <c:pt idx="1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"/>
        <c:axId val="64210432"/>
        <c:axId val="64211968"/>
      </c:barChart>
      <c:catAx>
        <c:axId val="64210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 Narrow" panose="020B0606020202030204" pitchFamily="34" charset="0"/>
              </a:defRPr>
            </a:pPr>
            <a:endParaRPr lang="ru-RU"/>
          </a:p>
        </c:txPr>
        <c:crossAx val="64211968"/>
        <c:crosses val="autoZero"/>
        <c:auto val="1"/>
        <c:lblAlgn val="ctr"/>
        <c:lblOffset val="100"/>
        <c:noMultiLvlLbl val="0"/>
      </c:catAx>
      <c:valAx>
        <c:axId val="6421196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spPr>
          <a:ln>
            <a:noFill/>
          </a:ln>
        </c:spPr>
        <c:crossAx val="642104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1200">
              <a:solidFill>
                <a:srgbClr val="FF0000"/>
              </a:solidFill>
              <a:latin typeface="Arial Narrow" panose="020B0606020202030204" pitchFamily="34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'[Диаграмма в Microsoft PowerPoint]А и Т (У)'!$H$2</c:f>
              <c:strCache>
                <c:ptCount val="1"/>
                <c:pt idx="0">
                  <c:v>Аварии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>
                    <a:latin typeface="Arial Narrow" panose="020B0606020202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'[Диаграмма в Microsoft PowerPoint]А и Т (У)'!$H$3:$I$3</c:f>
              <c:numCache>
                <c:formatCode>General</c:formatCode>
                <c:ptCount val="2"/>
                <c:pt idx="0">
                  <c:v>2025</c:v>
                </c:pt>
                <c:pt idx="1">
                  <c:v>2026</c:v>
                </c:pt>
              </c:numCache>
            </c:numRef>
          </c:cat>
          <c:val>
            <c:numRef>
              <c:f>'[Диаграмма в Microsoft PowerPoint]А и Т (У)'!$H$4:$I$4</c:f>
              <c:numCache>
                <c:formatCode>General</c:formatCode>
                <c:ptCount val="2"/>
                <c:pt idx="0">
                  <c:v>5</c:v>
                </c:pt>
                <c:pt idx="1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"/>
        <c:axId val="64232832"/>
        <c:axId val="64234624"/>
      </c:barChart>
      <c:catAx>
        <c:axId val="64232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 Narrow" panose="020B0606020202030204" pitchFamily="34" charset="0"/>
              </a:defRPr>
            </a:pPr>
            <a:endParaRPr lang="ru-RU"/>
          </a:p>
        </c:txPr>
        <c:crossAx val="64234624"/>
        <c:crosses val="autoZero"/>
        <c:auto val="1"/>
        <c:lblAlgn val="ctr"/>
        <c:lblOffset val="100"/>
        <c:noMultiLvlLbl val="0"/>
      </c:catAx>
      <c:valAx>
        <c:axId val="6423462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spPr>
          <a:ln>
            <a:noFill/>
          </a:ln>
        </c:spPr>
        <c:crossAx val="642328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58F2A6-CB32-43DB-BDDB-5A582449C44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01EC4E-F97A-46F0-9754-538E36BF6A08}">
      <dgm:prSet phldrT="[Текст]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r>
            <a:rPr lang="ru-RU" dirty="0" smtClean="0">
              <a:solidFill>
                <a:schemeClr val="bg1"/>
              </a:solidFill>
              <a:latin typeface="Arial Narrow" panose="020B0606020202030204" pitchFamily="34" charset="0"/>
            </a:rPr>
            <a:t>Кемеровская, Новосибирская, Томская, Омская, Амурская, Иркутская, Тюменская     </a:t>
          </a:r>
          <a:endParaRPr lang="ru-RU" dirty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A9415633-4EC5-45B3-83DC-1B9C15210429}" type="parTrans" cxnId="{86689FAD-70E4-4AAA-8CFE-D99D80CF2FED}">
      <dgm:prSet/>
      <dgm:spPr/>
      <dgm:t>
        <a:bodyPr/>
        <a:lstStyle/>
        <a:p>
          <a:endParaRPr lang="ru-RU"/>
        </a:p>
      </dgm:t>
    </dgm:pt>
    <dgm:pt modelId="{C14A6DBB-975C-47AD-974A-198D0A414399}" type="sibTrans" cxnId="{86689FAD-70E4-4AAA-8CFE-D99D80CF2FED}">
      <dgm:prSet/>
      <dgm:spPr>
        <a:ln>
          <a:solidFill>
            <a:schemeClr val="tx1">
              <a:lumMod val="90000"/>
              <a:lumOff val="10000"/>
            </a:schemeClr>
          </a:solidFill>
        </a:ln>
      </dgm:spPr>
      <dgm:t>
        <a:bodyPr/>
        <a:lstStyle/>
        <a:p>
          <a:endParaRPr lang="ru-RU"/>
        </a:p>
      </dgm:t>
    </dgm:pt>
    <dgm:pt modelId="{D1CE24A4-2646-40D3-B691-DC199EAABC19}">
      <dgm:prSet phldrT="[Текст]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r>
            <a:rPr lang="ru-RU" dirty="0" smtClean="0">
              <a:latin typeface="Arial Narrow" panose="020B0606020202030204" pitchFamily="34" charset="0"/>
            </a:rPr>
            <a:t>Алтайский, Красноярский</a:t>
          </a:r>
          <a:endParaRPr lang="ru-RU" dirty="0">
            <a:latin typeface="Arial Narrow" panose="020B0606020202030204" pitchFamily="34" charset="0"/>
          </a:endParaRPr>
        </a:p>
      </dgm:t>
    </dgm:pt>
    <dgm:pt modelId="{CFB7CD78-FB29-4721-9CF9-6A6FF389436B}" type="parTrans" cxnId="{24DF0292-7F58-4080-AA31-66004F4A2359}">
      <dgm:prSet/>
      <dgm:spPr/>
      <dgm:t>
        <a:bodyPr/>
        <a:lstStyle/>
        <a:p>
          <a:endParaRPr lang="ru-RU"/>
        </a:p>
      </dgm:t>
    </dgm:pt>
    <dgm:pt modelId="{592B36A5-9ABC-48A1-BC3E-61C55B2FD8F3}" type="sibTrans" cxnId="{24DF0292-7F58-4080-AA31-66004F4A2359}">
      <dgm:prSet/>
      <dgm:spPr/>
      <dgm:t>
        <a:bodyPr/>
        <a:lstStyle/>
        <a:p>
          <a:endParaRPr lang="ru-RU"/>
        </a:p>
      </dgm:t>
    </dgm:pt>
    <dgm:pt modelId="{DEE69DC5-D7C8-486E-BAEF-4EEF97123A88}">
      <dgm:prSet phldrT="[Текст]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r>
            <a:rPr lang="ru-RU" dirty="0" smtClean="0">
              <a:latin typeface="Arial Narrow" panose="020B0606020202030204" pitchFamily="34" charset="0"/>
            </a:rPr>
            <a:t>Алтай, САХА (Якутия)</a:t>
          </a:r>
          <a:endParaRPr lang="ru-RU" dirty="0">
            <a:latin typeface="Arial Narrow" panose="020B0606020202030204" pitchFamily="34" charset="0"/>
          </a:endParaRPr>
        </a:p>
      </dgm:t>
    </dgm:pt>
    <dgm:pt modelId="{7E3C3A39-50AE-4019-AB1F-89E27B081754}" type="parTrans" cxnId="{CDBBE783-CC5D-4AF3-96F9-697BCBD27FA4}">
      <dgm:prSet/>
      <dgm:spPr/>
      <dgm:t>
        <a:bodyPr/>
        <a:lstStyle/>
        <a:p>
          <a:endParaRPr lang="ru-RU"/>
        </a:p>
      </dgm:t>
    </dgm:pt>
    <dgm:pt modelId="{584C07AB-3CF1-4A4D-BBA3-E6F1DEA8AD9C}" type="sibTrans" cxnId="{CDBBE783-CC5D-4AF3-96F9-697BCBD27FA4}">
      <dgm:prSet/>
      <dgm:spPr/>
      <dgm:t>
        <a:bodyPr/>
        <a:lstStyle/>
        <a:p>
          <a:endParaRPr lang="ru-RU"/>
        </a:p>
      </dgm:t>
    </dgm:pt>
    <dgm:pt modelId="{152EF871-B3F8-4FD2-86C4-5ADB61C71E1E}" type="pres">
      <dgm:prSet presAssocID="{7F58F2A6-CB32-43DB-BDDB-5A582449C44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EB2AB790-BB84-43C3-9AE7-FAA64EFBEA24}" type="pres">
      <dgm:prSet presAssocID="{7F58F2A6-CB32-43DB-BDDB-5A582449C44C}" presName="Name1" presStyleCnt="0"/>
      <dgm:spPr/>
    </dgm:pt>
    <dgm:pt modelId="{7C62F8A3-ACEE-4BB6-9AE9-066B52F42795}" type="pres">
      <dgm:prSet presAssocID="{7F58F2A6-CB32-43DB-BDDB-5A582449C44C}" presName="cycle" presStyleCnt="0"/>
      <dgm:spPr/>
    </dgm:pt>
    <dgm:pt modelId="{450C8814-BFA0-4750-9D7D-D384B5B9D897}" type="pres">
      <dgm:prSet presAssocID="{7F58F2A6-CB32-43DB-BDDB-5A582449C44C}" presName="srcNode" presStyleLbl="node1" presStyleIdx="0" presStyleCnt="3"/>
      <dgm:spPr/>
    </dgm:pt>
    <dgm:pt modelId="{5DA254B6-231B-4BB7-B934-7776CB602AFC}" type="pres">
      <dgm:prSet presAssocID="{7F58F2A6-CB32-43DB-BDDB-5A582449C44C}" presName="conn" presStyleLbl="parChTrans1D2" presStyleIdx="0" presStyleCnt="1"/>
      <dgm:spPr/>
      <dgm:t>
        <a:bodyPr/>
        <a:lstStyle/>
        <a:p>
          <a:endParaRPr lang="ru-RU"/>
        </a:p>
      </dgm:t>
    </dgm:pt>
    <dgm:pt modelId="{058B2F9C-B07E-4965-90A4-D63D5A94CC7B}" type="pres">
      <dgm:prSet presAssocID="{7F58F2A6-CB32-43DB-BDDB-5A582449C44C}" presName="extraNode" presStyleLbl="node1" presStyleIdx="0" presStyleCnt="3"/>
      <dgm:spPr/>
    </dgm:pt>
    <dgm:pt modelId="{FFA1F88E-B2EA-464F-833B-A77857A66598}" type="pres">
      <dgm:prSet presAssocID="{7F58F2A6-CB32-43DB-BDDB-5A582449C44C}" presName="dstNode" presStyleLbl="node1" presStyleIdx="0" presStyleCnt="3"/>
      <dgm:spPr/>
    </dgm:pt>
    <dgm:pt modelId="{4B8C6841-AA1C-462C-9B56-D66C51FDFF9D}" type="pres">
      <dgm:prSet presAssocID="{2201EC4E-F97A-46F0-9754-538E36BF6A08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D47D91-FC36-4C42-BFFE-53B175B62431}" type="pres">
      <dgm:prSet presAssocID="{2201EC4E-F97A-46F0-9754-538E36BF6A08}" presName="accent_1" presStyleCnt="0"/>
      <dgm:spPr/>
    </dgm:pt>
    <dgm:pt modelId="{AAB07EBC-5AE9-4B96-B209-E58E53B2B8D0}" type="pres">
      <dgm:prSet presAssocID="{2201EC4E-F97A-46F0-9754-538E36BF6A08}" presName="accentRepeatNode" presStyleLbl="solidFgAcc1" presStyleIdx="0" presStyleCnt="3"/>
      <dgm:spPr>
        <a:ln>
          <a:solidFill>
            <a:schemeClr val="tx1">
              <a:lumMod val="90000"/>
              <a:lumOff val="10000"/>
            </a:schemeClr>
          </a:solidFill>
        </a:ln>
      </dgm:spPr>
      <dgm:t>
        <a:bodyPr/>
        <a:lstStyle/>
        <a:p>
          <a:endParaRPr lang="ru-RU"/>
        </a:p>
      </dgm:t>
    </dgm:pt>
    <dgm:pt modelId="{A7970176-876F-4AC4-BB18-3C2A816C896B}" type="pres">
      <dgm:prSet presAssocID="{D1CE24A4-2646-40D3-B691-DC199EAABC19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008007-3A5F-4EFE-A68A-282BDE679C63}" type="pres">
      <dgm:prSet presAssocID="{D1CE24A4-2646-40D3-B691-DC199EAABC19}" presName="accent_2" presStyleCnt="0"/>
      <dgm:spPr/>
    </dgm:pt>
    <dgm:pt modelId="{3A5B624B-79B3-40B0-B511-341B40984C67}" type="pres">
      <dgm:prSet presAssocID="{D1CE24A4-2646-40D3-B691-DC199EAABC19}" presName="accentRepeatNode" presStyleLbl="solidFgAcc1" presStyleIdx="1" presStyleCnt="3"/>
      <dgm:spPr>
        <a:ln>
          <a:solidFill>
            <a:schemeClr val="tx1">
              <a:lumMod val="90000"/>
              <a:lumOff val="10000"/>
            </a:schemeClr>
          </a:solidFill>
        </a:ln>
      </dgm:spPr>
      <dgm:t>
        <a:bodyPr/>
        <a:lstStyle/>
        <a:p>
          <a:endParaRPr lang="ru-RU"/>
        </a:p>
      </dgm:t>
    </dgm:pt>
    <dgm:pt modelId="{E09E2F5F-D57C-4758-85ED-87CAC06DFB0C}" type="pres">
      <dgm:prSet presAssocID="{DEE69DC5-D7C8-486E-BAEF-4EEF97123A88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BAFF8-B8E4-49C4-B647-1B27B455AC51}" type="pres">
      <dgm:prSet presAssocID="{DEE69DC5-D7C8-486E-BAEF-4EEF97123A88}" presName="accent_3" presStyleCnt="0"/>
      <dgm:spPr/>
    </dgm:pt>
    <dgm:pt modelId="{F369647A-E391-4DBD-831B-E219E7798D83}" type="pres">
      <dgm:prSet presAssocID="{DEE69DC5-D7C8-486E-BAEF-4EEF97123A88}" presName="accentRepeatNode" presStyleLbl="solidFgAcc1" presStyleIdx="2" presStyleCnt="3"/>
      <dgm:spPr>
        <a:ln>
          <a:solidFill>
            <a:schemeClr val="tx1">
              <a:lumMod val="90000"/>
              <a:lumOff val="10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6463CC56-890C-4FA2-847C-35681FD11975}" type="presOf" srcId="{2201EC4E-F97A-46F0-9754-538E36BF6A08}" destId="{4B8C6841-AA1C-462C-9B56-D66C51FDFF9D}" srcOrd="0" destOrd="0" presId="urn:microsoft.com/office/officeart/2008/layout/VerticalCurvedList"/>
    <dgm:cxn modelId="{20426092-6626-47EE-BC13-6C7A2E5491DE}" type="presOf" srcId="{D1CE24A4-2646-40D3-B691-DC199EAABC19}" destId="{A7970176-876F-4AC4-BB18-3C2A816C896B}" srcOrd="0" destOrd="0" presId="urn:microsoft.com/office/officeart/2008/layout/VerticalCurvedList"/>
    <dgm:cxn modelId="{24DF0292-7F58-4080-AA31-66004F4A2359}" srcId="{7F58F2A6-CB32-43DB-BDDB-5A582449C44C}" destId="{D1CE24A4-2646-40D3-B691-DC199EAABC19}" srcOrd="1" destOrd="0" parTransId="{CFB7CD78-FB29-4721-9CF9-6A6FF389436B}" sibTransId="{592B36A5-9ABC-48A1-BC3E-61C55B2FD8F3}"/>
    <dgm:cxn modelId="{86689FAD-70E4-4AAA-8CFE-D99D80CF2FED}" srcId="{7F58F2A6-CB32-43DB-BDDB-5A582449C44C}" destId="{2201EC4E-F97A-46F0-9754-538E36BF6A08}" srcOrd="0" destOrd="0" parTransId="{A9415633-4EC5-45B3-83DC-1B9C15210429}" sibTransId="{C14A6DBB-975C-47AD-974A-198D0A414399}"/>
    <dgm:cxn modelId="{13A0D601-6379-4E73-809E-9E6624AD489A}" type="presOf" srcId="{DEE69DC5-D7C8-486E-BAEF-4EEF97123A88}" destId="{E09E2F5F-D57C-4758-85ED-87CAC06DFB0C}" srcOrd="0" destOrd="0" presId="urn:microsoft.com/office/officeart/2008/layout/VerticalCurvedList"/>
    <dgm:cxn modelId="{CDBBE783-CC5D-4AF3-96F9-697BCBD27FA4}" srcId="{7F58F2A6-CB32-43DB-BDDB-5A582449C44C}" destId="{DEE69DC5-D7C8-486E-BAEF-4EEF97123A88}" srcOrd="2" destOrd="0" parTransId="{7E3C3A39-50AE-4019-AB1F-89E27B081754}" sibTransId="{584C07AB-3CF1-4A4D-BBA3-E6F1DEA8AD9C}"/>
    <dgm:cxn modelId="{93D94E3D-703F-4E01-BD8F-3B24A5E6D875}" type="presOf" srcId="{7F58F2A6-CB32-43DB-BDDB-5A582449C44C}" destId="{152EF871-B3F8-4FD2-86C4-5ADB61C71E1E}" srcOrd="0" destOrd="0" presId="urn:microsoft.com/office/officeart/2008/layout/VerticalCurvedList"/>
    <dgm:cxn modelId="{75C7271E-B8D6-4500-A3DA-DEB4AE2C915C}" type="presOf" srcId="{C14A6DBB-975C-47AD-974A-198D0A414399}" destId="{5DA254B6-231B-4BB7-B934-7776CB602AFC}" srcOrd="0" destOrd="0" presId="urn:microsoft.com/office/officeart/2008/layout/VerticalCurvedList"/>
    <dgm:cxn modelId="{6A6649BB-CE20-4FBD-960A-4BBE770FD283}" type="presParOf" srcId="{152EF871-B3F8-4FD2-86C4-5ADB61C71E1E}" destId="{EB2AB790-BB84-43C3-9AE7-FAA64EFBEA24}" srcOrd="0" destOrd="0" presId="urn:microsoft.com/office/officeart/2008/layout/VerticalCurvedList"/>
    <dgm:cxn modelId="{C42FFACD-011C-40C2-BD1F-AA74B6B2C9DF}" type="presParOf" srcId="{EB2AB790-BB84-43C3-9AE7-FAA64EFBEA24}" destId="{7C62F8A3-ACEE-4BB6-9AE9-066B52F42795}" srcOrd="0" destOrd="0" presId="urn:microsoft.com/office/officeart/2008/layout/VerticalCurvedList"/>
    <dgm:cxn modelId="{54294EF9-EE63-4CCA-BBD7-8BCE1C6DE0E6}" type="presParOf" srcId="{7C62F8A3-ACEE-4BB6-9AE9-066B52F42795}" destId="{450C8814-BFA0-4750-9D7D-D384B5B9D897}" srcOrd="0" destOrd="0" presId="urn:microsoft.com/office/officeart/2008/layout/VerticalCurvedList"/>
    <dgm:cxn modelId="{CEC926F4-5C65-4B27-830A-20A6268D9E21}" type="presParOf" srcId="{7C62F8A3-ACEE-4BB6-9AE9-066B52F42795}" destId="{5DA254B6-231B-4BB7-B934-7776CB602AFC}" srcOrd="1" destOrd="0" presId="urn:microsoft.com/office/officeart/2008/layout/VerticalCurvedList"/>
    <dgm:cxn modelId="{39811F0B-4859-4BB5-B4E8-CA0E3FE821C1}" type="presParOf" srcId="{7C62F8A3-ACEE-4BB6-9AE9-066B52F42795}" destId="{058B2F9C-B07E-4965-90A4-D63D5A94CC7B}" srcOrd="2" destOrd="0" presId="urn:microsoft.com/office/officeart/2008/layout/VerticalCurvedList"/>
    <dgm:cxn modelId="{D82F0383-5562-4EB6-96BA-968709775553}" type="presParOf" srcId="{7C62F8A3-ACEE-4BB6-9AE9-066B52F42795}" destId="{FFA1F88E-B2EA-464F-833B-A77857A66598}" srcOrd="3" destOrd="0" presId="urn:microsoft.com/office/officeart/2008/layout/VerticalCurvedList"/>
    <dgm:cxn modelId="{3F539130-60A6-4A28-B439-53089F0CD730}" type="presParOf" srcId="{EB2AB790-BB84-43C3-9AE7-FAA64EFBEA24}" destId="{4B8C6841-AA1C-462C-9B56-D66C51FDFF9D}" srcOrd="1" destOrd="0" presId="urn:microsoft.com/office/officeart/2008/layout/VerticalCurvedList"/>
    <dgm:cxn modelId="{7471F621-BA7F-4106-A6FD-91D4046941C2}" type="presParOf" srcId="{EB2AB790-BB84-43C3-9AE7-FAA64EFBEA24}" destId="{2DD47D91-FC36-4C42-BFFE-53B175B62431}" srcOrd="2" destOrd="0" presId="urn:microsoft.com/office/officeart/2008/layout/VerticalCurvedList"/>
    <dgm:cxn modelId="{F53A6735-71BD-4163-93B5-A30C372222AD}" type="presParOf" srcId="{2DD47D91-FC36-4C42-BFFE-53B175B62431}" destId="{AAB07EBC-5AE9-4B96-B209-E58E53B2B8D0}" srcOrd="0" destOrd="0" presId="urn:microsoft.com/office/officeart/2008/layout/VerticalCurvedList"/>
    <dgm:cxn modelId="{01FA513D-53E3-4E7A-A283-A0336D71E7CA}" type="presParOf" srcId="{EB2AB790-BB84-43C3-9AE7-FAA64EFBEA24}" destId="{A7970176-876F-4AC4-BB18-3C2A816C896B}" srcOrd="3" destOrd="0" presId="urn:microsoft.com/office/officeart/2008/layout/VerticalCurvedList"/>
    <dgm:cxn modelId="{641C6F18-06CE-4C84-96F9-00F0BEC9AE15}" type="presParOf" srcId="{EB2AB790-BB84-43C3-9AE7-FAA64EFBEA24}" destId="{F3008007-3A5F-4EFE-A68A-282BDE679C63}" srcOrd="4" destOrd="0" presId="urn:microsoft.com/office/officeart/2008/layout/VerticalCurvedList"/>
    <dgm:cxn modelId="{771EB0D5-9499-45B0-B73C-3784D69D874D}" type="presParOf" srcId="{F3008007-3A5F-4EFE-A68A-282BDE679C63}" destId="{3A5B624B-79B3-40B0-B511-341B40984C67}" srcOrd="0" destOrd="0" presId="urn:microsoft.com/office/officeart/2008/layout/VerticalCurvedList"/>
    <dgm:cxn modelId="{EF687CB5-7E79-4FEC-8684-25F3240834D9}" type="presParOf" srcId="{EB2AB790-BB84-43C3-9AE7-FAA64EFBEA24}" destId="{E09E2F5F-D57C-4758-85ED-87CAC06DFB0C}" srcOrd="5" destOrd="0" presId="urn:microsoft.com/office/officeart/2008/layout/VerticalCurvedList"/>
    <dgm:cxn modelId="{31911AF4-2E1B-4DDC-A554-991F1AF7A903}" type="presParOf" srcId="{EB2AB790-BB84-43C3-9AE7-FAA64EFBEA24}" destId="{310BAFF8-B8E4-49C4-B647-1B27B455AC51}" srcOrd="6" destOrd="0" presId="urn:microsoft.com/office/officeart/2008/layout/VerticalCurvedList"/>
    <dgm:cxn modelId="{122E4B2C-ACF2-4FF7-91C9-427A5C5A043B}" type="presParOf" srcId="{310BAFF8-B8E4-49C4-B647-1B27B455AC51}" destId="{F369647A-E391-4DBD-831B-E219E7798D8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AB2D8C-C5BA-48A8-976E-F2F0855F035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53B8A6BE-AF84-44F8-968B-D349F4DE8539}">
      <dgm:prSet custT="1"/>
      <dgm:spPr>
        <a:ln>
          <a:solidFill>
            <a:srgbClr val="153943"/>
          </a:solidFill>
        </a:ln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обсуждение проблемных вопросов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BBE9A3-8D70-4B21-8F33-D0279A2CC411}" type="parTrans" cxnId="{50A616BF-44B4-486F-BBD7-D76333ACEAF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6599EC-EA12-40C3-8AC5-91D01B1D0643}" type="sibTrans" cxnId="{50A616BF-44B4-486F-BBD7-D76333ACEAF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D35E56-FE48-4584-887C-FDB35B16B2E0}">
      <dgm:prSet custT="1"/>
      <dgm:spPr>
        <a:ln>
          <a:solidFill>
            <a:srgbClr val="153943"/>
          </a:solidFill>
        </a:ln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исчерпывающие ответы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B7B875-CA48-4DC1-9D95-02D9ADB0D3CB}" type="parTrans" cxnId="{9EB2FECC-0156-432D-AB07-3F9658CEAE6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3907D9-8460-4983-B560-2868E7487675}" type="sibTrans" cxnId="{9EB2FECC-0156-432D-AB07-3F9658CEAE6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AFDD33-A6FF-4110-B52B-2D1506DC311B}">
      <dgm:prSet custT="1"/>
      <dgm:spPr>
        <a:ln>
          <a:solidFill>
            <a:srgbClr val="153943"/>
          </a:solidFill>
        </a:ln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информация о результатах контрольно-надзорной деятельности по завершению отчетных периодов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61EA89-A894-4BD8-B751-94C4160A881C}" type="parTrans" cxnId="{3830DF6C-AC68-4E00-9CF4-B3CA04472BB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21A386-ABFB-41B9-A3FE-BA2BD7E5BE91}" type="sibTrans" cxnId="{3830DF6C-AC68-4E00-9CF4-B3CA04472BB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0FBEBE-C9C6-4318-9F4C-D6351F30D722}">
      <dgm:prSet custT="1"/>
      <dgm:spPr>
        <a:ln>
          <a:solidFill>
            <a:srgbClr val="153943"/>
          </a:solidFill>
        </a:ln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уровня безопасности</a:t>
          </a:r>
        </a:p>
      </dgm:t>
    </dgm:pt>
    <dgm:pt modelId="{2E6F5369-C54E-435D-89E4-F75155384926}" type="parTrans" cxnId="{E8E36C7D-EF86-419F-A2D2-279B08356F4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47F2C7-8855-4B88-947C-D3320B949B96}" type="sibTrans" cxnId="{E8E36C7D-EF86-419F-A2D2-279B08356F4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FD036C-7919-4912-A6A1-EE916E672C4B}">
      <dgm:prSet custT="1"/>
      <dgm:spPr>
        <a:ln>
          <a:solidFill>
            <a:srgbClr val="153943"/>
          </a:solidFill>
        </a:ln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 поднадзорными организациями  результатов проверок аналогичных объектов </a:t>
          </a:r>
        </a:p>
      </dgm:t>
    </dgm:pt>
    <dgm:pt modelId="{CE387C35-5553-4FDB-8DAE-64F33703662A}" type="parTrans" cxnId="{063A350A-67DD-4D52-981A-CA4100F8341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7F9497-D86C-4C69-8C60-ABF58F05361D}" type="sibTrans" cxnId="{063A350A-67DD-4D52-981A-CA4100F8341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9D6FC3-F6E6-4310-9AA8-2FCA3480399D}" type="pres">
      <dgm:prSet presAssocID="{78AB2D8C-C5BA-48A8-976E-F2F0855F0357}" presName="compositeShape" presStyleCnt="0">
        <dgm:presLayoutVars>
          <dgm:dir/>
          <dgm:resizeHandles/>
        </dgm:presLayoutVars>
      </dgm:prSet>
      <dgm:spPr/>
    </dgm:pt>
    <dgm:pt modelId="{B71204E1-F3E8-49D5-84D1-0F546DB5E629}" type="pres">
      <dgm:prSet presAssocID="{78AB2D8C-C5BA-48A8-976E-F2F0855F0357}" presName="pyramid" presStyleLbl="node1" presStyleIdx="0" presStyleCnt="1" custLinFactNeighborX="-4913" custLinFactNeighborY="40"/>
      <dgm:spPr>
        <a:solidFill>
          <a:schemeClr val="accent5">
            <a:lumMod val="60000"/>
            <a:lumOff val="40000"/>
          </a:schemeClr>
        </a:solidFill>
        <a:ln w="38100">
          <a:solidFill>
            <a:schemeClr val="tx2">
              <a:lumMod val="50000"/>
            </a:schemeClr>
          </a:solidFill>
        </a:ln>
      </dgm:spPr>
    </dgm:pt>
    <dgm:pt modelId="{1386CFB7-D68A-4321-ACF7-8ACD3A721F41}" type="pres">
      <dgm:prSet presAssocID="{78AB2D8C-C5BA-48A8-976E-F2F0855F0357}" presName="theList" presStyleCnt="0"/>
      <dgm:spPr/>
    </dgm:pt>
    <dgm:pt modelId="{AAFBD200-1031-4056-8E9D-5818D5005CDD}" type="pres">
      <dgm:prSet presAssocID="{53B8A6BE-AF84-44F8-968B-D349F4DE8539}" presName="aNode" presStyleLbl="fgAcc1" presStyleIdx="0" presStyleCnt="5" custScaleY="164998" custLinFactY="-49689" custLinFactNeighborX="544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5B5F2B-F7B8-43C5-90A8-92B90D5A9EBF}" type="pres">
      <dgm:prSet presAssocID="{53B8A6BE-AF84-44F8-968B-D349F4DE8539}" presName="aSpace" presStyleCnt="0"/>
      <dgm:spPr/>
    </dgm:pt>
    <dgm:pt modelId="{AD818983-2EA7-465F-A3DA-0E4DD5C9F405}" type="pres">
      <dgm:prSet presAssocID="{4DD35E56-FE48-4584-887C-FDB35B16B2E0}" presName="aNode" presStyleLbl="fgAcc1" presStyleIdx="1" presStyleCnt="5" custLinFactY="-1858" custLinFactNeighborX="544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C2B334-77E9-41A2-88F4-18BD7E472D69}" type="pres">
      <dgm:prSet presAssocID="{4DD35E56-FE48-4584-887C-FDB35B16B2E0}" presName="aSpace" presStyleCnt="0"/>
      <dgm:spPr/>
    </dgm:pt>
    <dgm:pt modelId="{8BC39978-FFE0-4ABB-A5CB-4A964FE0C7DB}" type="pres">
      <dgm:prSet presAssocID="{EAAFDD33-A6FF-4110-B52B-2D1506DC311B}" presName="aNode" presStyleLbl="fgAcc1" presStyleIdx="2" presStyleCnt="5" custScaleY="448327" custLinFactY="10666" custLinFactNeighborX="54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87C6C0-F0E6-4A56-9426-2F11C4D86822}" type="pres">
      <dgm:prSet presAssocID="{EAAFDD33-A6FF-4110-B52B-2D1506DC311B}" presName="aSpace" presStyleCnt="0"/>
      <dgm:spPr/>
    </dgm:pt>
    <dgm:pt modelId="{506BA12F-3C4B-4E1E-BB70-E7C03E3B0D07}" type="pres">
      <dgm:prSet presAssocID="{BFFD036C-7919-4912-A6A1-EE916E672C4B}" presName="aNode" presStyleLbl="fgAcc1" presStyleIdx="3" presStyleCnt="5" custScaleY="400715" custLinFactY="54149" custLinFactNeighborX="54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264793-699B-4767-8AB0-CF75136CC405}" type="pres">
      <dgm:prSet presAssocID="{BFFD036C-7919-4912-A6A1-EE916E672C4B}" presName="aSpace" presStyleCnt="0"/>
      <dgm:spPr/>
    </dgm:pt>
    <dgm:pt modelId="{52A96307-52FA-4101-A0C6-C51AA1741E7B}" type="pres">
      <dgm:prSet presAssocID="{850FBEBE-C9C6-4318-9F4C-D6351F30D722}" presName="aNode" presStyleLbl="fgAcc1" presStyleIdx="4" presStyleCnt="5" custScaleY="199887" custLinFactY="100000" custLinFactNeighborX="544" custLinFactNeighborY="1528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387CB0-1C91-4263-A3BF-CE87F02E90E9}" type="pres">
      <dgm:prSet presAssocID="{850FBEBE-C9C6-4318-9F4C-D6351F30D722}" presName="aSpace" presStyleCnt="0"/>
      <dgm:spPr/>
    </dgm:pt>
  </dgm:ptLst>
  <dgm:cxnLst>
    <dgm:cxn modelId="{063A350A-67DD-4D52-981A-CA4100F83415}" srcId="{78AB2D8C-C5BA-48A8-976E-F2F0855F0357}" destId="{BFFD036C-7919-4912-A6A1-EE916E672C4B}" srcOrd="3" destOrd="0" parTransId="{CE387C35-5553-4FDB-8DAE-64F33703662A}" sibTransId="{997F9497-D86C-4C69-8C60-ABF58F05361D}"/>
    <dgm:cxn modelId="{3C682389-12C8-4429-BE25-9A593E88A226}" type="presOf" srcId="{EAAFDD33-A6FF-4110-B52B-2D1506DC311B}" destId="{8BC39978-FFE0-4ABB-A5CB-4A964FE0C7DB}" srcOrd="0" destOrd="0" presId="urn:microsoft.com/office/officeart/2005/8/layout/pyramid2"/>
    <dgm:cxn modelId="{9EB2FECC-0156-432D-AB07-3F9658CEAE61}" srcId="{78AB2D8C-C5BA-48A8-976E-F2F0855F0357}" destId="{4DD35E56-FE48-4584-887C-FDB35B16B2E0}" srcOrd="1" destOrd="0" parTransId="{E3B7B875-CA48-4DC1-9D95-02D9ADB0D3CB}" sibTransId="{C93907D9-8460-4983-B560-2868E7487675}"/>
    <dgm:cxn modelId="{3830DF6C-AC68-4E00-9CF4-B3CA04472BB0}" srcId="{78AB2D8C-C5BA-48A8-976E-F2F0855F0357}" destId="{EAAFDD33-A6FF-4110-B52B-2D1506DC311B}" srcOrd="2" destOrd="0" parTransId="{9D61EA89-A894-4BD8-B751-94C4160A881C}" sibTransId="{D021A386-ABFB-41B9-A3FE-BA2BD7E5BE91}"/>
    <dgm:cxn modelId="{6034A582-7E6E-4F9F-BF7D-C29C96EFB324}" type="presOf" srcId="{53B8A6BE-AF84-44F8-968B-D349F4DE8539}" destId="{AAFBD200-1031-4056-8E9D-5818D5005CDD}" srcOrd="0" destOrd="0" presId="urn:microsoft.com/office/officeart/2005/8/layout/pyramid2"/>
    <dgm:cxn modelId="{C5B1F32D-EABF-40AB-9A15-7FD4BAEF6281}" type="presOf" srcId="{78AB2D8C-C5BA-48A8-976E-F2F0855F0357}" destId="{2F9D6FC3-F6E6-4310-9AA8-2FCA3480399D}" srcOrd="0" destOrd="0" presId="urn:microsoft.com/office/officeart/2005/8/layout/pyramid2"/>
    <dgm:cxn modelId="{209DD321-CA02-42D2-B53F-DC7C90F8F7A1}" type="presOf" srcId="{BFFD036C-7919-4912-A6A1-EE916E672C4B}" destId="{506BA12F-3C4B-4E1E-BB70-E7C03E3B0D07}" srcOrd="0" destOrd="0" presId="urn:microsoft.com/office/officeart/2005/8/layout/pyramid2"/>
    <dgm:cxn modelId="{FD811A2C-86F2-4E25-97BA-9D47AFA2763C}" type="presOf" srcId="{850FBEBE-C9C6-4318-9F4C-D6351F30D722}" destId="{52A96307-52FA-4101-A0C6-C51AA1741E7B}" srcOrd="0" destOrd="0" presId="urn:microsoft.com/office/officeart/2005/8/layout/pyramid2"/>
    <dgm:cxn modelId="{E8E36C7D-EF86-419F-A2D2-279B08356F44}" srcId="{78AB2D8C-C5BA-48A8-976E-F2F0855F0357}" destId="{850FBEBE-C9C6-4318-9F4C-D6351F30D722}" srcOrd="4" destOrd="0" parTransId="{2E6F5369-C54E-435D-89E4-F75155384926}" sibTransId="{B447F2C7-8855-4B88-947C-D3320B949B96}"/>
    <dgm:cxn modelId="{50554707-F639-498E-9A1D-17111B584C84}" type="presOf" srcId="{4DD35E56-FE48-4584-887C-FDB35B16B2E0}" destId="{AD818983-2EA7-465F-A3DA-0E4DD5C9F405}" srcOrd="0" destOrd="0" presId="urn:microsoft.com/office/officeart/2005/8/layout/pyramid2"/>
    <dgm:cxn modelId="{50A616BF-44B4-486F-BBD7-D76333ACEAF4}" srcId="{78AB2D8C-C5BA-48A8-976E-F2F0855F0357}" destId="{53B8A6BE-AF84-44F8-968B-D349F4DE8539}" srcOrd="0" destOrd="0" parTransId="{C3BBE9A3-8D70-4B21-8F33-D0279A2CC411}" sibTransId="{ED6599EC-EA12-40C3-8AC5-91D01B1D0643}"/>
    <dgm:cxn modelId="{338CB797-31E5-46E2-8369-09D28495E7C9}" type="presParOf" srcId="{2F9D6FC3-F6E6-4310-9AA8-2FCA3480399D}" destId="{B71204E1-F3E8-49D5-84D1-0F546DB5E629}" srcOrd="0" destOrd="0" presId="urn:microsoft.com/office/officeart/2005/8/layout/pyramid2"/>
    <dgm:cxn modelId="{B9E70458-087C-4013-809B-60E1A71472D0}" type="presParOf" srcId="{2F9D6FC3-F6E6-4310-9AA8-2FCA3480399D}" destId="{1386CFB7-D68A-4321-ACF7-8ACD3A721F41}" srcOrd="1" destOrd="0" presId="urn:microsoft.com/office/officeart/2005/8/layout/pyramid2"/>
    <dgm:cxn modelId="{0D2FA1B4-6FDB-4D27-A1A8-AAF91BCCF9BF}" type="presParOf" srcId="{1386CFB7-D68A-4321-ACF7-8ACD3A721F41}" destId="{AAFBD200-1031-4056-8E9D-5818D5005CDD}" srcOrd="0" destOrd="0" presId="urn:microsoft.com/office/officeart/2005/8/layout/pyramid2"/>
    <dgm:cxn modelId="{D8071DE4-9EFF-4C4C-B59A-26698CC40BB4}" type="presParOf" srcId="{1386CFB7-D68A-4321-ACF7-8ACD3A721F41}" destId="{D85B5F2B-F7B8-43C5-90A8-92B90D5A9EBF}" srcOrd="1" destOrd="0" presId="urn:microsoft.com/office/officeart/2005/8/layout/pyramid2"/>
    <dgm:cxn modelId="{0457A542-6E97-4E96-B535-F749315DACF4}" type="presParOf" srcId="{1386CFB7-D68A-4321-ACF7-8ACD3A721F41}" destId="{AD818983-2EA7-465F-A3DA-0E4DD5C9F405}" srcOrd="2" destOrd="0" presId="urn:microsoft.com/office/officeart/2005/8/layout/pyramid2"/>
    <dgm:cxn modelId="{2F2622E9-A991-4841-AACE-C1880666214F}" type="presParOf" srcId="{1386CFB7-D68A-4321-ACF7-8ACD3A721F41}" destId="{C2C2B334-77E9-41A2-88F4-18BD7E472D69}" srcOrd="3" destOrd="0" presId="urn:microsoft.com/office/officeart/2005/8/layout/pyramid2"/>
    <dgm:cxn modelId="{C934A13F-AD36-4BE1-BE5D-270BA7C0B684}" type="presParOf" srcId="{1386CFB7-D68A-4321-ACF7-8ACD3A721F41}" destId="{8BC39978-FFE0-4ABB-A5CB-4A964FE0C7DB}" srcOrd="4" destOrd="0" presId="urn:microsoft.com/office/officeart/2005/8/layout/pyramid2"/>
    <dgm:cxn modelId="{73F69EC5-466C-4CFA-9AF6-CCB0A82A5ED7}" type="presParOf" srcId="{1386CFB7-D68A-4321-ACF7-8ACD3A721F41}" destId="{2787C6C0-F0E6-4A56-9426-2F11C4D86822}" srcOrd="5" destOrd="0" presId="urn:microsoft.com/office/officeart/2005/8/layout/pyramid2"/>
    <dgm:cxn modelId="{2B208830-6E3C-4245-8C3B-4FD5BA965AB4}" type="presParOf" srcId="{1386CFB7-D68A-4321-ACF7-8ACD3A721F41}" destId="{506BA12F-3C4B-4E1E-BB70-E7C03E3B0D07}" srcOrd="6" destOrd="0" presId="urn:microsoft.com/office/officeart/2005/8/layout/pyramid2"/>
    <dgm:cxn modelId="{0F7D4588-884A-46E0-820E-AFC676AEFDAF}" type="presParOf" srcId="{1386CFB7-D68A-4321-ACF7-8ACD3A721F41}" destId="{BC264793-699B-4767-8AB0-CF75136CC405}" srcOrd="7" destOrd="0" presId="urn:microsoft.com/office/officeart/2005/8/layout/pyramid2"/>
    <dgm:cxn modelId="{37315B4B-885E-458A-9956-BDFE2030353E}" type="presParOf" srcId="{1386CFB7-D68A-4321-ACF7-8ACD3A721F41}" destId="{52A96307-52FA-4101-A0C6-C51AA1741E7B}" srcOrd="8" destOrd="0" presId="urn:microsoft.com/office/officeart/2005/8/layout/pyramid2"/>
    <dgm:cxn modelId="{E2E5C869-F11D-4233-ACE0-775A2FE4929A}" type="presParOf" srcId="{1386CFB7-D68A-4321-ACF7-8ACD3A721F41}" destId="{86387CB0-1C91-4263-A3BF-CE87F02E90E9}" srcOrd="9" destOrd="0" presId="urn:microsoft.com/office/officeart/2005/8/layout/pyramid2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A254B6-231B-4BB7-B934-7776CB602AFC}">
      <dsp:nvSpPr>
        <dsp:cNvPr id="0" name=""/>
        <dsp:cNvSpPr/>
      </dsp:nvSpPr>
      <dsp:spPr>
        <a:xfrm>
          <a:off x="-2851499" y="-439450"/>
          <a:ext cx="3402452" cy="3402452"/>
        </a:xfrm>
        <a:prstGeom prst="blockArc">
          <a:avLst>
            <a:gd name="adj1" fmla="val 18900000"/>
            <a:gd name="adj2" fmla="val 2700000"/>
            <a:gd name="adj3" fmla="val 635"/>
          </a:avLst>
        </a:prstGeom>
        <a:noFill/>
        <a:ln w="25400" cap="flat" cmpd="sng" algn="ctr">
          <a:solidFill>
            <a:schemeClr val="tx1">
              <a:lumMod val="90000"/>
              <a:lumOff val="1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8C6841-AA1C-462C-9B56-D66C51FDFF9D}">
      <dsp:nvSpPr>
        <dsp:cNvPr id="0" name=""/>
        <dsp:cNvSpPr/>
      </dsp:nvSpPr>
      <dsp:spPr>
        <a:xfrm>
          <a:off x="354237" y="252355"/>
          <a:ext cx="3392098" cy="504710"/>
        </a:xfrm>
        <a:prstGeom prst="rect">
          <a:avLst/>
        </a:prstGeom>
        <a:solidFill>
          <a:schemeClr val="tx1">
            <a:lumMod val="75000"/>
            <a:lumOff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614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Кемеровская, Новосибирская, Томская, Омская, Амурская, Иркутская, Тюменская     </a:t>
          </a:r>
          <a:endParaRPr lang="ru-RU" sz="1400" kern="1200" dirty="0">
            <a:solidFill>
              <a:schemeClr val="bg1"/>
            </a:solidFill>
            <a:latin typeface="Arial Narrow" panose="020B0606020202030204" pitchFamily="34" charset="0"/>
          </a:endParaRPr>
        </a:p>
      </dsp:txBody>
      <dsp:txXfrm>
        <a:off x="354237" y="252355"/>
        <a:ext cx="3392098" cy="504710"/>
      </dsp:txXfrm>
    </dsp:sp>
    <dsp:sp modelId="{AAB07EBC-5AE9-4B96-B209-E58E53B2B8D0}">
      <dsp:nvSpPr>
        <dsp:cNvPr id="0" name=""/>
        <dsp:cNvSpPr/>
      </dsp:nvSpPr>
      <dsp:spPr>
        <a:xfrm>
          <a:off x="38793" y="189266"/>
          <a:ext cx="630887" cy="6308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90000"/>
              <a:lumOff val="1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970176-876F-4AC4-BB18-3C2A816C896B}">
      <dsp:nvSpPr>
        <dsp:cNvPr id="0" name=""/>
        <dsp:cNvSpPr/>
      </dsp:nvSpPr>
      <dsp:spPr>
        <a:xfrm>
          <a:off x="537699" y="1009420"/>
          <a:ext cx="3208635" cy="504710"/>
        </a:xfrm>
        <a:prstGeom prst="rect">
          <a:avLst/>
        </a:prstGeom>
        <a:solidFill>
          <a:schemeClr val="tx1">
            <a:lumMod val="75000"/>
            <a:lumOff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614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 Narrow" panose="020B0606020202030204" pitchFamily="34" charset="0"/>
            </a:rPr>
            <a:t>Алтайский, Красноярский</a:t>
          </a:r>
          <a:endParaRPr lang="ru-RU" sz="1400" kern="1200" dirty="0">
            <a:latin typeface="Arial Narrow" panose="020B0606020202030204" pitchFamily="34" charset="0"/>
          </a:endParaRPr>
        </a:p>
      </dsp:txBody>
      <dsp:txXfrm>
        <a:off x="537699" y="1009420"/>
        <a:ext cx="3208635" cy="504710"/>
      </dsp:txXfrm>
    </dsp:sp>
    <dsp:sp modelId="{3A5B624B-79B3-40B0-B511-341B40984C67}">
      <dsp:nvSpPr>
        <dsp:cNvPr id="0" name=""/>
        <dsp:cNvSpPr/>
      </dsp:nvSpPr>
      <dsp:spPr>
        <a:xfrm>
          <a:off x="222255" y="946331"/>
          <a:ext cx="630887" cy="6308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90000"/>
              <a:lumOff val="1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9E2F5F-D57C-4758-85ED-87CAC06DFB0C}">
      <dsp:nvSpPr>
        <dsp:cNvPr id="0" name=""/>
        <dsp:cNvSpPr/>
      </dsp:nvSpPr>
      <dsp:spPr>
        <a:xfrm>
          <a:off x="354237" y="1766485"/>
          <a:ext cx="3392098" cy="504710"/>
        </a:xfrm>
        <a:prstGeom prst="rect">
          <a:avLst/>
        </a:prstGeom>
        <a:solidFill>
          <a:schemeClr val="tx1">
            <a:lumMod val="75000"/>
            <a:lumOff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614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 Narrow" panose="020B0606020202030204" pitchFamily="34" charset="0"/>
            </a:rPr>
            <a:t>Алтай, САХА (Якутия)</a:t>
          </a:r>
          <a:endParaRPr lang="ru-RU" sz="1400" kern="1200" dirty="0">
            <a:latin typeface="Arial Narrow" panose="020B0606020202030204" pitchFamily="34" charset="0"/>
          </a:endParaRPr>
        </a:p>
      </dsp:txBody>
      <dsp:txXfrm>
        <a:off x="354237" y="1766485"/>
        <a:ext cx="3392098" cy="504710"/>
      </dsp:txXfrm>
    </dsp:sp>
    <dsp:sp modelId="{F369647A-E391-4DBD-831B-E219E7798D83}">
      <dsp:nvSpPr>
        <dsp:cNvPr id="0" name=""/>
        <dsp:cNvSpPr/>
      </dsp:nvSpPr>
      <dsp:spPr>
        <a:xfrm>
          <a:off x="38793" y="1703396"/>
          <a:ext cx="630887" cy="6308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>
              <a:lumMod val="90000"/>
              <a:lumOff val="1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1204E1-F3E8-49D5-84D1-0F546DB5E629}">
      <dsp:nvSpPr>
        <dsp:cNvPr id="0" name=""/>
        <dsp:cNvSpPr/>
      </dsp:nvSpPr>
      <dsp:spPr>
        <a:xfrm>
          <a:off x="111895" y="0"/>
          <a:ext cx="5087240" cy="5087240"/>
        </a:xfrm>
        <a:prstGeom prst="triangle">
          <a:avLst/>
        </a:prstGeom>
        <a:solidFill>
          <a:schemeClr val="accent5">
            <a:lumMod val="60000"/>
            <a:lumOff val="40000"/>
          </a:schemeClr>
        </a:solidFill>
        <a:ln w="38100" cap="flat" cmpd="sng" algn="ctr">
          <a:solidFill>
            <a:schemeClr val="tx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FBD200-1031-4056-8E9D-5818D5005CDD}">
      <dsp:nvSpPr>
        <dsp:cNvPr id="0" name=""/>
        <dsp:cNvSpPr/>
      </dsp:nvSpPr>
      <dsp:spPr>
        <a:xfrm>
          <a:off x="2923440" y="325456"/>
          <a:ext cx="3306706" cy="48772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15394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обсуждение проблемных вопросов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47249" y="349265"/>
        <a:ext cx="3259088" cy="440110"/>
      </dsp:txXfrm>
    </dsp:sp>
    <dsp:sp modelId="{AD818983-2EA7-465F-A3DA-0E4DD5C9F405}">
      <dsp:nvSpPr>
        <dsp:cNvPr id="0" name=""/>
        <dsp:cNvSpPr/>
      </dsp:nvSpPr>
      <dsp:spPr>
        <a:xfrm>
          <a:off x="2923440" y="991521"/>
          <a:ext cx="3306706" cy="29559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15394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исчерпывающие ответы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37870" y="1005951"/>
        <a:ext cx="3277846" cy="266736"/>
      </dsp:txXfrm>
    </dsp:sp>
    <dsp:sp modelId="{8BC39978-FFE0-4ABB-A5CB-4A964FE0C7DB}">
      <dsp:nvSpPr>
        <dsp:cNvPr id="0" name=""/>
        <dsp:cNvSpPr/>
      </dsp:nvSpPr>
      <dsp:spPr>
        <a:xfrm>
          <a:off x="2923440" y="1434986"/>
          <a:ext cx="3306706" cy="132523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15394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информация о результатах контрольно-надзорной деятельности по завершению отчетных периодов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88133" y="1499679"/>
        <a:ext cx="3177320" cy="1195852"/>
      </dsp:txXfrm>
    </dsp:sp>
    <dsp:sp modelId="{506BA12F-3C4B-4E1E-BB70-E7C03E3B0D07}">
      <dsp:nvSpPr>
        <dsp:cNvPr id="0" name=""/>
        <dsp:cNvSpPr/>
      </dsp:nvSpPr>
      <dsp:spPr>
        <a:xfrm>
          <a:off x="2923440" y="2925709"/>
          <a:ext cx="3306706" cy="118449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15394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 поднадзорными организациями  результатов проверок аналогичных объектов </a:t>
          </a:r>
        </a:p>
      </dsp:txBody>
      <dsp:txXfrm>
        <a:off x="2981262" y="2983531"/>
        <a:ext cx="3191062" cy="1068855"/>
      </dsp:txXfrm>
    </dsp:sp>
    <dsp:sp modelId="{52A96307-52FA-4101-A0C6-C51AA1741E7B}">
      <dsp:nvSpPr>
        <dsp:cNvPr id="0" name=""/>
        <dsp:cNvSpPr/>
      </dsp:nvSpPr>
      <dsp:spPr>
        <a:xfrm>
          <a:off x="2923440" y="4302233"/>
          <a:ext cx="3306706" cy="59085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15394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уровня безопасности</a:t>
          </a:r>
        </a:p>
      </dsp:txBody>
      <dsp:txXfrm>
        <a:off x="2952283" y="4331076"/>
        <a:ext cx="3249020" cy="5331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1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45" tIns="47773" rIns="95545" bIns="47773" numCol="1" anchor="t" anchorCtr="0" compatLnSpc="1">
            <a:prstTxWarp prst="textNoShape">
              <a:avLst/>
            </a:prstTxWarp>
          </a:bodyPr>
          <a:lstStyle>
            <a:lvl1pPr defTabSz="955558">
              <a:defRPr sz="1300" b="0">
                <a:latin typeface="Calibri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 bwMode="auto">
          <a:xfrm>
            <a:off x="3851276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45" tIns="47773" rIns="95545" bIns="47773" numCol="1" anchor="t" anchorCtr="0" compatLnSpc="1">
            <a:prstTxWarp prst="textNoShape">
              <a:avLst/>
            </a:prstTxWarp>
          </a:bodyPr>
          <a:lstStyle>
            <a:lvl1pPr algn="r" defTabSz="955558">
              <a:defRPr sz="1300" b="0">
                <a:latin typeface="Calibri" pitchFamily="34" charset="0"/>
              </a:defRPr>
            </a:lvl1pPr>
          </a:lstStyle>
          <a:p>
            <a:pPr>
              <a:defRPr/>
            </a:pPr>
            <a:fld id="{09091DC9-20DA-4F5F-8AF0-660CA5BA97CC}" type="datetimeFigureOut">
              <a:rPr lang="ru-RU"/>
              <a:pPr>
                <a:defRPr/>
              </a:pPr>
              <a:t>18.08.2026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 bwMode="auto">
          <a:xfrm>
            <a:off x="1" y="9431338"/>
            <a:ext cx="29432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45" tIns="47773" rIns="95545" bIns="47773" numCol="1" anchor="b" anchorCtr="0" compatLnSpc="1">
            <a:prstTxWarp prst="textNoShape">
              <a:avLst/>
            </a:prstTxWarp>
          </a:bodyPr>
          <a:lstStyle>
            <a:lvl1pPr defTabSz="955558">
              <a:defRPr sz="1300" b="0">
                <a:latin typeface="Calibri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 bwMode="auto">
          <a:xfrm>
            <a:off x="3851276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45" tIns="47773" rIns="95545" bIns="47773" numCol="1" anchor="b" anchorCtr="0" compatLnSpc="1">
            <a:prstTxWarp prst="textNoShape">
              <a:avLst/>
            </a:prstTxWarp>
          </a:bodyPr>
          <a:lstStyle>
            <a:lvl1pPr algn="r" defTabSz="955558">
              <a:defRPr sz="1300" b="0">
                <a:latin typeface="Calibri" pitchFamily="34" charset="0"/>
              </a:defRPr>
            </a:lvl1pPr>
          </a:lstStyle>
          <a:p>
            <a:pPr>
              <a:defRPr/>
            </a:pPr>
            <a:fld id="{AC69847F-BC6D-415A-AB81-28E2AF01429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525399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1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45" tIns="47773" rIns="95545" bIns="47773" numCol="1" anchor="t" anchorCtr="0" compatLnSpc="1">
            <a:prstTxWarp prst="textNoShape">
              <a:avLst/>
            </a:prstTxWarp>
          </a:bodyPr>
          <a:lstStyle>
            <a:lvl1pPr defTabSz="955558">
              <a:defRPr sz="1300" b="0">
                <a:latin typeface="Calibri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51276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45" tIns="47773" rIns="95545" bIns="47773" numCol="1" anchor="t" anchorCtr="0" compatLnSpc="1">
            <a:prstTxWarp prst="textNoShape">
              <a:avLst/>
            </a:prstTxWarp>
          </a:bodyPr>
          <a:lstStyle>
            <a:lvl1pPr algn="r" defTabSz="955558">
              <a:defRPr sz="1300" b="0">
                <a:latin typeface="Calibri" pitchFamily="34" charset="0"/>
              </a:defRPr>
            </a:lvl1pPr>
          </a:lstStyle>
          <a:p>
            <a:pPr>
              <a:defRPr/>
            </a:pPr>
            <a:fld id="{8FF5D2E2-43B2-4BBD-B40E-45E46A5417D4}" type="datetimeFigureOut">
              <a:rPr lang="ru-RU"/>
              <a:pPr>
                <a:defRPr/>
              </a:pPr>
              <a:t>18.08.2026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2950"/>
            <a:ext cx="537845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77863" y="4714875"/>
            <a:ext cx="544195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45" tIns="47773" rIns="95545" bIns="477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1" y="9431338"/>
            <a:ext cx="29432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45" tIns="47773" rIns="95545" bIns="47773" numCol="1" anchor="b" anchorCtr="0" compatLnSpc="1">
            <a:prstTxWarp prst="textNoShape">
              <a:avLst/>
            </a:prstTxWarp>
          </a:bodyPr>
          <a:lstStyle>
            <a:lvl1pPr defTabSz="955558">
              <a:defRPr sz="1300" b="0">
                <a:latin typeface="Calibri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51276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45" tIns="47773" rIns="95545" bIns="47773" numCol="1" anchor="b" anchorCtr="0" compatLnSpc="1">
            <a:prstTxWarp prst="textNoShape">
              <a:avLst/>
            </a:prstTxWarp>
          </a:bodyPr>
          <a:lstStyle>
            <a:lvl1pPr algn="r" defTabSz="955558">
              <a:defRPr sz="1300" b="0">
                <a:latin typeface="Calibri" pitchFamily="34" charset="0"/>
              </a:defRPr>
            </a:lvl1pPr>
          </a:lstStyle>
          <a:p>
            <a:pPr>
              <a:defRPr/>
            </a:pPr>
            <a:fld id="{5DC1EF62-428B-4A55-8A49-29D4D214BF1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63642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2950"/>
            <a:ext cx="537845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74675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22620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2950"/>
            <a:ext cx="537845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22620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2950"/>
            <a:ext cx="537845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22620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2950"/>
            <a:ext cx="537845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2262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2950"/>
            <a:ext cx="537845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2262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2950"/>
            <a:ext cx="537845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2262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2950"/>
            <a:ext cx="537845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2262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2950"/>
            <a:ext cx="537845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2262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2262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22620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22620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2262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2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6385F8-3910-43C4-A054-1DACB998716F}" type="datetime1">
              <a:rPr lang="ru-RU" smtClean="0"/>
              <a:t>18.08.2026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Слайд №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F3A0CE-FB47-4628-AF62-2D67A550A4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808262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6385F8-3910-43C4-A054-1DACB998716F}" type="datetime1">
              <a:rPr lang="ru-RU" smtClean="0"/>
              <a:t>18.08.2026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Слайд №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F3A0CE-FB47-4628-AF62-2D67A550A4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05442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45"/>
            <a:ext cx="241458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8" y="274645"/>
            <a:ext cx="70786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6385F8-3910-43C4-A054-1DACB998716F}" type="datetime1">
              <a:rPr lang="ru-RU" smtClean="0"/>
              <a:t>18.08.2026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Слайд №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F3A0CE-FB47-4628-AF62-2D67A550A4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238373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6385F8-3910-43C4-A054-1DACB998716F}" type="datetime1">
              <a:rPr lang="ru-RU" smtClean="0"/>
              <a:t>18.08.2026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Слайд №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F3A0CE-FB47-4628-AF62-2D67A550A4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450115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7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6385F8-3910-43C4-A054-1DACB998716F}" type="datetime1">
              <a:rPr lang="ru-RU" smtClean="0"/>
              <a:t>18.08.2026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Слайд №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F3A0CE-FB47-4628-AF62-2D67A550A4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03369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6575" y="1600206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48300" y="1600206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6385F8-3910-43C4-A054-1DACB998716F}" type="datetime1">
              <a:rPr lang="ru-RU" smtClean="0"/>
              <a:t>18.08.2026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Слайд №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F3A0CE-FB47-4628-AF62-2D67A550A4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632054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6385F8-3910-43C4-A054-1DACB998716F}" type="datetime1">
              <a:rPr lang="ru-RU" smtClean="0"/>
              <a:t>18.08.2026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Слайд №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F3A0CE-FB47-4628-AF62-2D67A550A4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552146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6385F8-3910-43C4-A054-1DACB998716F}" type="datetime1">
              <a:rPr lang="ru-RU" smtClean="0"/>
              <a:t>18.08.2026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Слайд №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F3A0CE-FB47-4628-AF62-2D67A550A4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479315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6385F8-3910-43C4-A054-1DACB998716F}" type="datetime1">
              <a:rPr lang="ru-RU" smtClean="0"/>
              <a:t>18.08.2026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Слайд №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F3A0CE-FB47-4628-AF62-2D67A550A4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916125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2" y="273057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6385F8-3910-43C4-A054-1DACB998716F}" type="datetime1">
              <a:rPr lang="ru-RU" smtClean="0"/>
              <a:t>18.08.2026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Слайд №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F3A0CE-FB47-4628-AF62-2D67A550A4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919037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6385F8-3910-43C4-A054-1DACB998716F}" type="datetime1">
              <a:rPr lang="ru-RU" smtClean="0"/>
              <a:t>18.08.2026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Слайд №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F3A0CE-FB47-4628-AF62-2D67A550A4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56893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7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F6385F8-3910-43C4-A054-1DACB998716F}" type="datetime1">
              <a:rPr lang="ru-RU" smtClean="0"/>
              <a:t>18.08.2026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7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 smtClean="0"/>
              <a:t>Слайд №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7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F3A0CE-FB47-4628-AF62-2D67A550A4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graphicFrame>
        <p:nvGraphicFramePr>
          <p:cNvPr id="7" name="Объект 6" hidden="1">
            <a:extLst>
              <a:ext uri="{FF2B5EF4-FFF2-40B4-BE49-F238E27FC236}">
                <a16:creationId xmlns:a16="http://schemas.microsoft.com/office/drawing/2014/main" xmlns="" id="{D2188727-96D6-4DD2-BBAA-E46E82FD76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4867128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6" name="Слайд think-cell" r:id="rId16" imgW="443" imgH="443" progId="TCLayout.ActiveDocument.1">
                  <p:embed/>
                </p:oleObj>
              </mc:Choice>
              <mc:Fallback>
                <p:oleObj name="Слайд think-cell" r:id="rId16" imgW="443" imgH="44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 hidden="1">
            <a:extLst>
              <a:ext uri="{FF2B5EF4-FFF2-40B4-BE49-F238E27FC236}">
                <a16:creationId xmlns:a16="http://schemas.microsoft.com/office/drawing/2014/main" xmlns="" id="{0758FAD8-99FF-46E4-8FE2-B6967A8D7C9B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ru-RU" sz="44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204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cut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5.xml"/><Relationship Id="rId7" Type="http://schemas.openxmlformats.org/officeDocument/2006/relationships/image" Target="../media/image1.emf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3.xml"/><Relationship Id="rId7" Type="http://schemas.openxmlformats.org/officeDocument/2006/relationships/oleObject" Target="../embeddings/oleObject14.bin"/><Relationship Id="rId2" Type="http://schemas.openxmlformats.org/officeDocument/2006/relationships/tags" Target="../tags/tag2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suslugi.ru/" TargetMode="External"/><Relationship Id="rId3" Type="http://schemas.openxmlformats.org/officeDocument/2006/relationships/tags" Target="../tags/tag25.xml"/><Relationship Id="rId7" Type="http://schemas.openxmlformats.org/officeDocument/2006/relationships/image" Target="../media/image1.emf"/><Relationship Id="rId2" Type="http://schemas.openxmlformats.org/officeDocument/2006/relationships/tags" Target="../tags/tag24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5.bin"/><Relationship Id="rId5" Type="http://schemas.openxmlformats.org/officeDocument/2006/relationships/notesSlide" Target="../notesSlides/notesSlide11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suslugi.ru/" TargetMode="External"/><Relationship Id="rId3" Type="http://schemas.openxmlformats.org/officeDocument/2006/relationships/tags" Target="../tags/tag27.xml"/><Relationship Id="rId7" Type="http://schemas.openxmlformats.org/officeDocument/2006/relationships/image" Target="../media/image1.emf"/><Relationship Id="rId2" Type="http://schemas.openxmlformats.org/officeDocument/2006/relationships/tags" Target="../tags/tag26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6.bin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13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13" Type="http://schemas.openxmlformats.org/officeDocument/2006/relationships/diagramColors" Target="../diagrams/colors2.xml"/><Relationship Id="rId3" Type="http://schemas.openxmlformats.org/officeDocument/2006/relationships/tags" Target="../tags/tag29.xml"/><Relationship Id="rId7" Type="http://schemas.openxmlformats.org/officeDocument/2006/relationships/oleObject" Target="../embeddings/oleObject17.bin"/><Relationship Id="rId12" Type="http://schemas.openxmlformats.org/officeDocument/2006/relationships/diagramQuickStyle" Target="../diagrams/quickStyle2.xml"/><Relationship Id="rId2" Type="http://schemas.openxmlformats.org/officeDocument/2006/relationships/tags" Target="../tags/tag28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4.jpeg"/><Relationship Id="rId11" Type="http://schemas.openxmlformats.org/officeDocument/2006/relationships/diagramLayout" Target="../diagrams/layout2.xml"/><Relationship Id="rId5" Type="http://schemas.openxmlformats.org/officeDocument/2006/relationships/notesSlide" Target="../notesSlides/notesSlide13.xml"/><Relationship Id="rId10" Type="http://schemas.openxmlformats.org/officeDocument/2006/relationships/diagramData" Target="../diagrams/data2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.png"/><Relationship Id="rId14" Type="http://schemas.microsoft.com/office/2007/relationships/diagramDrawing" Target="../diagrams/drawing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7.xml"/><Relationship Id="rId7" Type="http://schemas.openxmlformats.org/officeDocument/2006/relationships/image" Target="../media/image1.emf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13" Type="http://schemas.openxmlformats.org/officeDocument/2006/relationships/diagramColors" Target="../diagrams/colors1.xml"/><Relationship Id="rId18" Type="http://schemas.openxmlformats.org/officeDocument/2006/relationships/image" Target="../media/image8.jpeg"/><Relationship Id="rId3" Type="http://schemas.openxmlformats.org/officeDocument/2006/relationships/tags" Target="../tags/tag9.xml"/><Relationship Id="rId7" Type="http://schemas.openxmlformats.org/officeDocument/2006/relationships/oleObject" Target="../embeddings/oleObject4.bin"/><Relationship Id="rId12" Type="http://schemas.openxmlformats.org/officeDocument/2006/relationships/diagramQuickStyle" Target="../diagrams/quickStyle1.xml"/><Relationship Id="rId17" Type="http://schemas.openxmlformats.org/officeDocument/2006/relationships/image" Target="../media/image7.jpeg"/><Relationship Id="rId2" Type="http://schemas.openxmlformats.org/officeDocument/2006/relationships/tags" Target="../tags/tag8.xml"/><Relationship Id="rId16" Type="http://schemas.openxmlformats.org/officeDocument/2006/relationships/image" Target="../media/image6.png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png"/><Relationship Id="rId11" Type="http://schemas.openxmlformats.org/officeDocument/2006/relationships/diagramLayout" Target="../diagrams/layout1.xml"/><Relationship Id="rId5" Type="http://schemas.openxmlformats.org/officeDocument/2006/relationships/notesSlide" Target="../notesSlides/notesSlide3.xml"/><Relationship Id="rId15" Type="http://schemas.openxmlformats.org/officeDocument/2006/relationships/image" Target="../media/image5.jpeg"/><Relationship Id="rId10" Type="http://schemas.openxmlformats.org/officeDocument/2006/relationships/diagramData" Target="../diagrams/data1.xml"/><Relationship Id="rId19" Type="http://schemas.openxmlformats.org/officeDocument/2006/relationships/image" Target="../media/image9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.png"/><Relationship Id="rId14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1.xml"/><Relationship Id="rId7" Type="http://schemas.openxmlformats.org/officeDocument/2006/relationships/image" Target="../media/image1.emf"/><Relationship Id="rId2" Type="http://schemas.openxmlformats.org/officeDocument/2006/relationships/tags" Target="../tags/tag10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3.xml"/><Relationship Id="rId7" Type="http://schemas.openxmlformats.org/officeDocument/2006/relationships/image" Target="../media/image1.emf"/><Relationship Id="rId2" Type="http://schemas.openxmlformats.org/officeDocument/2006/relationships/tags" Target="../tags/tag1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5.xml"/><Relationship Id="rId7" Type="http://schemas.openxmlformats.org/officeDocument/2006/relationships/image" Target="../media/image1.emf"/><Relationship Id="rId2" Type="http://schemas.openxmlformats.org/officeDocument/2006/relationships/tags" Target="../tags/tag14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7.bin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tags" Target="../tags/tag17.xml"/><Relationship Id="rId7" Type="http://schemas.openxmlformats.org/officeDocument/2006/relationships/image" Target="../media/image1.emf"/><Relationship Id="rId12" Type="http://schemas.openxmlformats.org/officeDocument/2006/relationships/image" Target="../media/image2.png"/><Relationship Id="rId2" Type="http://schemas.openxmlformats.org/officeDocument/2006/relationships/tags" Target="../tags/tag1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.bin"/><Relationship Id="rId11" Type="http://schemas.openxmlformats.org/officeDocument/2006/relationships/chart" Target="../charts/chart4.xml"/><Relationship Id="rId5" Type="http://schemas.openxmlformats.org/officeDocument/2006/relationships/notesSlide" Target="../notesSlides/notesSlide7.xml"/><Relationship Id="rId10" Type="http://schemas.openxmlformats.org/officeDocument/2006/relationships/chart" Target="../charts/chart3.xml"/><Relationship Id="rId4" Type="http://schemas.openxmlformats.org/officeDocument/2006/relationships/slideLayout" Target="../slideLayouts/slideLayout2.xml"/><Relationship Id="rId9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19.xml"/><Relationship Id="rId7" Type="http://schemas.openxmlformats.org/officeDocument/2006/relationships/oleObject" Target="../embeddings/oleObject12.bin"/><Relationship Id="rId2" Type="http://schemas.openxmlformats.org/officeDocument/2006/relationships/tags" Target="../tags/tag18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1.xml"/><Relationship Id="rId7" Type="http://schemas.openxmlformats.org/officeDocument/2006/relationships/oleObject" Target="../embeddings/oleObject13.bin"/><Relationship Id="rId2" Type="http://schemas.openxmlformats.org/officeDocument/2006/relationships/tags" Target="../tags/tag2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:a16="http://schemas.microsoft.com/office/drawing/2014/main" xmlns="" id="{9FBD7EB6-6836-4930-BBEE-6F52CA87AE7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117770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0" name="Слайд think-cell" r:id="rId6" imgW="443" imgH="443" progId="TCLayout.ActiveDocument.1">
                  <p:embed/>
                </p:oleObj>
              </mc:Choice>
              <mc:Fallback>
                <p:oleObj name="Слайд think-cell" r:id="rId6" imgW="443" imgH="44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>
            <a:extLst>
              <a:ext uri="{FF2B5EF4-FFF2-40B4-BE49-F238E27FC236}">
                <a16:creationId xmlns:a16="http://schemas.microsoft.com/office/drawing/2014/main" xmlns="" id="{FC32112C-6258-4DAD-963F-B0D13D7ECCB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5365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79034" y="5517232"/>
            <a:ext cx="9150350" cy="1080120"/>
          </a:xfrm>
        </p:spPr>
        <p:txBody>
          <a:bodyPr>
            <a:no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Докладчик: исполняющий обязанности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 управления А.А.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Плешивцев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13" y="1690689"/>
            <a:ext cx="9906000" cy="7143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b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670550" y="567635"/>
            <a:ext cx="39629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80000"/>
              </a:lnSpc>
            </a:pPr>
            <a:endParaRPr lang="ru-RU" sz="1600" dirty="0">
              <a:latin typeface="Cambria" pitchFamily="18" charset="0"/>
            </a:endParaRPr>
          </a:p>
          <a:p>
            <a:pPr lvl="0" algn="r">
              <a:lnSpc>
                <a:spcPct val="80000"/>
              </a:lnSpc>
            </a:pPr>
            <a:r>
              <a:rPr lang="ru-RU" sz="1600" dirty="0">
                <a:latin typeface="Cambria" pitchFamily="18" charset="0"/>
              </a:rPr>
              <a:t>Сибирское управление </a:t>
            </a:r>
          </a:p>
          <a:p>
            <a:pPr lvl="0" algn="r">
              <a:lnSpc>
                <a:spcPct val="80000"/>
              </a:lnSpc>
            </a:pPr>
            <a:r>
              <a:rPr lang="ru-RU" sz="1600" dirty="0">
                <a:latin typeface="Cambria" pitchFamily="18" charset="0"/>
              </a:rPr>
              <a:t>Федеральной службы по </a:t>
            </a:r>
          </a:p>
          <a:p>
            <a:pPr lvl="0" algn="r">
              <a:lnSpc>
                <a:spcPct val="80000"/>
              </a:lnSpc>
            </a:pPr>
            <a:r>
              <a:rPr lang="ru-RU" sz="1600" dirty="0">
                <a:latin typeface="Cambria" pitchFamily="18" charset="0"/>
              </a:rPr>
              <a:t>экологическому, технологическому </a:t>
            </a:r>
          </a:p>
          <a:p>
            <a:pPr lvl="0" algn="r">
              <a:lnSpc>
                <a:spcPct val="80000"/>
              </a:lnSpc>
            </a:pPr>
            <a:r>
              <a:rPr lang="ru-RU" sz="1600" dirty="0">
                <a:latin typeface="Cambria" pitchFamily="18" charset="0"/>
              </a:rPr>
              <a:t>и атомному надзору</a:t>
            </a:r>
          </a:p>
        </p:txBody>
      </p:sp>
      <p:grpSp>
        <p:nvGrpSpPr>
          <p:cNvPr id="10" name="Группа 34"/>
          <p:cNvGrpSpPr/>
          <p:nvPr/>
        </p:nvGrpSpPr>
        <p:grpSpPr>
          <a:xfrm>
            <a:off x="0" y="367094"/>
            <a:ext cx="8915400" cy="403541"/>
            <a:chOff x="35496" y="332656"/>
            <a:chExt cx="9107488" cy="419795"/>
          </a:xfrm>
        </p:grpSpPr>
        <p:sp>
          <p:nvSpPr>
            <p:cNvPr id="14" name="Rectangle 16"/>
            <p:cNvSpPr>
              <a:spLocks noChangeArrowheads="1"/>
            </p:cNvSpPr>
            <p:nvPr/>
          </p:nvSpPr>
          <p:spPr bwMode="auto">
            <a:xfrm>
              <a:off x="35496" y="476672"/>
              <a:ext cx="9107488" cy="131763"/>
            </a:xfrm>
            <a:prstGeom prst="rect">
              <a:avLst/>
            </a:prstGeom>
            <a:gradFill rotWithShape="0">
              <a:gsLst>
                <a:gs pos="0">
                  <a:srgbClr val="1F497D">
                    <a:lumMod val="60000"/>
                    <a:lumOff val="40000"/>
                  </a:srgbClr>
                </a:gs>
                <a:gs pos="100000">
                  <a:sysClr val="window" lastClr="FFFFFF">
                    <a:alpha val="5000"/>
                  </a:sys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35496" y="620688"/>
              <a:ext cx="9107488" cy="131763"/>
            </a:xfrm>
            <a:prstGeom prst="rect">
              <a:avLst/>
            </a:prstGeom>
            <a:gradFill rotWithShape="0">
              <a:gsLst>
                <a:gs pos="0">
                  <a:srgbClr val="FF0000"/>
                </a:gs>
                <a:gs pos="100000">
                  <a:sysClr val="window" lastClr="FFFFFF">
                    <a:alpha val="5000"/>
                  </a:sys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35496" y="332656"/>
              <a:ext cx="9107488" cy="131763"/>
            </a:xfrm>
            <a:prstGeom prst="rect">
              <a:avLst/>
            </a:prstGeom>
            <a:gradFill rotWithShape="0">
              <a:gsLst>
                <a:gs pos="0">
                  <a:sysClr val="window" lastClr="FFFFFF"/>
                </a:gs>
                <a:gs pos="100000">
                  <a:sysClr val="window" lastClr="FFFFFF">
                    <a:alpha val="5000"/>
                  </a:sys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 pitchFamily="34" charset="0"/>
              </a:endParaRPr>
            </a:p>
          </p:txBody>
        </p:sp>
      </p:grpSp>
      <p:sp>
        <p:nvSpPr>
          <p:cNvPr id="15367" name="Заголовок 1"/>
          <p:cNvSpPr>
            <a:spLocks/>
          </p:cNvSpPr>
          <p:nvPr/>
        </p:nvSpPr>
        <p:spPr bwMode="auto">
          <a:xfrm>
            <a:off x="1" y="770634"/>
            <a:ext cx="3584847" cy="99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>
              <a:lnSpc>
                <a:spcPct val="80000"/>
              </a:lnSpc>
            </a:pPr>
            <a:endParaRPr lang="ru-RU" sz="1800" dirty="0">
              <a:latin typeface="Cambria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3200" dirty="0">
                <a:latin typeface="Cambria" pitchFamily="18" charset="0"/>
              </a:rPr>
              <a:t>  РОСТЕХНАДЗОР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064568" y="2204864"/>
            <a:ext cx="82653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600" b="1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убличное обсуждение </a:t>
            </a:r>
          </a:p>
          <a:p>
            <a:pPr algn="ctr"/>
            <a:r>
              <a:rPr lang="ru-RU" sz="3600" b="1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b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реализации приоритетной   программы </a:t>
            </a:r>
            <a:endParaRPr lang="ru-RU" sz="3600" b="1" dirty="0" smtClean="0">
              <a:solidFill>
                <a:schemeClr val="tx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Реформа контрольно-надзорной деятельности»</a:t>
            </a:r>
          </a:p>
        </p:txBody>
      </p:sp>
      <p:pic>
        <p:nvPicPr>
          <p:cNvPr id="15364" name="Picture 41" descr="fsetan_emblema200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57675" y="98661"/>
            <a:ext cx="1412875" cy="146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690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Заголовок 3"/>
          <p:cNvGrpSpPr>
            <a:grpSpLocks noGrp="1"/>
          </p:cNvGrpSpPr>
          <p:nvPr/>
        </p:nvGrpSpPr>
        <p:grpSpPr>
          <a:xfrm>
            <a:off x="-5612" y="34796"/>
            <a:ext cx="8921013" cy="1198418"/>
            <a:chOff x="29762" y="-13026"/>
            <a:chExt cx="9113222" cy="1246688"/>
          </a:xfrm>
        </p:grpSpPr>
        <p:grpSp>
          <p:nvGrpSpPr>
            <p:cNvPr id="21" name="Группа 34"/>
            <p:cNvGrpSpPr/>
            <p:nvPr/>
          </p:nvGrpSpPr>
          <p:grpSpPr>
            <a:xfrm>
              <a:off x="35496" y="332656"/>
              <a:ext cx="9107488" cy="419795"/>
              <a:chOff x="35496" y="332656"/>
              <a:chExt cx="9107488" cy="419795"/>
            </a:xfrm>
          </p:grpSpPr>
          <p:sp>
            <p:nvSpPr>
              <p:cNvPr id="32" name="Rectangle 16"/>
              <p:cNvSpPr>
                <a:spLocks noChangeArrowheads="1"/>
              </p:cNvSpPr>
              <p:nvPr/>
            </p:nvSpPr>
            <p:spPr bwMode="auto">
              <a:xfrm>
                <a:off x="35496" y="476672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1F497D">
                      <a:lumMod val="60000"/>
                      <a:lumOff val="40000"/>
                    </a:srgbClr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34" name="Rectangle 16"/>
              <p:cNvSpPr>
                <a:spLocks noChangeArrowheads="1"/>
              </p:cNvSpPr>
              <p:nvPr/>
            </p:nvSpPr>
            <p:spPr bwMode="auto">
              <a:xfrm>
                <a:off x="35496" y="620688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35" name="Rectangle 16"/>
              <p:cNvSpPr>
                <a:spLocks noChangeArrowheads="1"/>
              </p:cNvSpPr>
              <p:nvPr/>
            </p:nvSpPr>
            <p:spPr bwMode="auto">
              <a:xfrm>
                <a:off x="35496" y="332656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ysClr val="window" lastClr="FFFFFF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</p:grpSp>
        <p:grpSp>
          <p:nvGrpSpPr>
            <p:cNvPr id="22" name="Группа 35"/>
            <p:cNvGrpSpPr/>
            <p:nvPr/>
          </p:nvGrpSpPr>
          <p:grpSpPr>
            <a:xfrm>
              <a:off x="29762" y="-13026"/>
              <a:ext cx="4315393" cy="1246688"/>
              <a:chOff x="29762" y="-13026"/>
              <a:chExt cx="4315393" cy="1246688"/>
            </a:xfrm>
          </p:grpSpPr>
          <p:sp>
            <p:nvSpPr>
              <p:cNvPr id="23" name="Text Box 18"/>
              <p:cNvSpPr txBox="1">
                <a:spLocks noChangeArrowheads="1"/>
              </p:cNvSpPr>
              <p:nvPr/>
            </p:nvSpPr>
            <p:spPr bwMode="auto">
              <a:xfrm>
                <a:off x="29762" y="-13026"/>
                <a:ext cx="4315393" cy="352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Arial" charset="0"/>
                    <a:cs typeface="Arial" charset="0"/>
                  </a:rPr>
                  <a:t>РОСТЕХНАДЗОР</a:t>
                </a: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  <p:pic>
            <p:nvPicPr>
              <p:cNvPr id="24" name="Picture 19" descr="fsetan_emblema2007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908" y="44624"/>
                <a:ext cx="1053053" cy="1189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aphicFrame>
        <p:nvGraphicFramePr>
          <p:cNvPr id="18" name="Объект 17" hidden="1">
            <a:extLst>
              <a:ext uri="{FF2B5EF4-FFF2-40B4-BE49-F238E27FC236}">
                <a16:creationId xmlns:a16="http://schemas.microsoft.com/office/drawing/2014/main" xmlns="" id="{3E034962-BA4C-41F2-8250-7BFD29424AD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935262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6" name="Слайд think-cell" r:id="rId7" imgW="443" imgH="443" progId="TCLayout.ActiveDocument.1">
                  <p:embed/>
                </p:oleObj>
              </mc:Choice>
              <mc:Fallback>
                <p:oleObj name="Слайд think-cell" r:id="rId7" imgW="443" imgH="44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Прямоугольник 18" hidden="1">
            <a:extLst>
              <a:ext uri="{FF2B5EF4-FFF2-40B4-BE49-F238E27FC236}">
                <a16:creationId xmlns:a16="http://schemas.microsoft.com/office/drawing/2014/main" xmlns="" id="{F5DA54A2-4FA1-4531-8C32-97F3A806811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C98421D8-4A83-4A3A-811B-9E9262F80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9465" y="5949282"/>
            <a:ext cx="600192" cy="365125"/>
          </a:xfrm>
        </p:spPr>
        <p:txBody>
          <a:bodyPr/>
          <a:lstStyle/>
          <a:p>
            <a:pPr algn="ctr">
              <a:defRPr/>
            </a:pPr>
            <a:fld id="{4F814217-A692-4320-9F69-D25E0A5EB74C}" type="slidenum">
              <a:rPr lang="ru-RU" smtClean="0">
                <a:solidFill>
                  <a:schemeClr val="bg1"/>
                </a:solidFill>
              </a:rPr>
              <a:pPr algn="ctr">
                <a:defRPr/>
              </a:pPr>
              <a:t>10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3296816" y="0"/>
            <a:ext cx="64470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0" kern="0" cap="all" dirty="0">
                <a:cs typeface="Times New Roman" panose="02020603050405020304" pitchFamily="18" charset="0"/>
              </a:rPr>
              <a:t>Индикаторы риска — </a:t>
            </a:r>
            <a:r>
              <a:rPr lang="ru-RU" sz="2000" b="0" kern="0" cap="all" dirty="0" smtClean="0">
                <a:cs typeface="Times New Roman" panose="02020603050405020304" pitchFamily="18" charset="0"/>
              </a:rPr>
              <a:t>один </a:t>
            </a:r>
            <a:r>
              <a:rPr lang="ru-RU" sz="2000" b="0" kern="0" cap="all" dirty="0">
                <a:cs typeface="Times New Roman" panose="02020603050405020304" pitchFamily="18" charset="0"/>
              </a:rPr>
              <a:t>из ключевых инструментов </a:t>
            </a:r>
            <a:r>
              <a:rPr lang="ru-RU" sz="2000" b="0" kern="0" cap="all" dirty="0" smtClean="0">
                <a:cs typeface="Times New Roman" panose="02020603050405020304" pitchFamily="18" charset="0"/>
              </a:rPr>
              <a:t>риск-ориентированного подхода </a:t>
            </a:r>
            <a:endParaRPr kumimoji="0" lang="ru-RU" sz="2000" b="0" i="0" strike="noStrike" kern="0" cap="all" spc="0" normalizeH="0" noProof="0" dirty="0">
              <a:ln>
                <a:noFill/>
              </a:ln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593F6A3-4A27-4AC7-86FD-E84077ACDEC8}"/>
              </a:ext>
            </a:extLst>
          </p:cNvPr>
          <p:cNvSpPr txBox="1"/>
          <p:nvPr/>
        </p:nvSpPr>
        <p:spPr>
          <a:xfrm>
            <a:off x="1286593" y="1196752"/>
            <a:ext cx="7566841" cy="519708"/>
          </a:xfrm>
          <a:prstGeom prst="snip2DiagRect">
            <a:avLst>
              <a:gd name="adj1" fmla="val 0"/>
              <a:gd name="adj2" fmla="val 11707"/>
            </a:avLst>
          </a:prstGeom>
          <a:noFill/>
          <a:ln w="19050">
            <a:solidFill>
              <a:schemeClr val="accent2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just" defTabSz="1088045">
              <a:defRPr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первом полугодии 2026 года инспекторским составом Управления было принято решение о необходимости проведения 4 внеплановых выездных проверок по следующим индикаторам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67C55858-8B9E-47FC-81F3-27D520F8DC54}"/>
              </a:ext>
            </a:extLst>
          </p:cNvPr>
          <p:cNvSpPr txBox="1"/>
          <p:nvPr/>
        </p:nvSpPr>
        <p:spPr>
          <a:xfrm>
            <a:off x="116463" y="2565177"/>
            <a:ext cx="2982002" cy="1293971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3">
                <a:lumMod val="50000"/>
              </a:schemeClr>
            </a:solidFill>
          </a:ln>
          <a:effectLst>
            <a:outerShdw blurRad="50800" dist="88900" dir="8100000" algn="tr" rotWithShape="0">
              <a:prstClr val="black">
                <a:alpha val="3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600" dirty="0">
                <a:latin typeface="Arial Narrow" panose="020B0606020202030204" pitchFamily="34" charset="0"/>
                <a:cs typeface="Times New Roman" panose="02020603050405020304" pitchFamily="18" charset="0"/>
              </a:rPr>
              <a:t>ИНДИКАТОР ПБ-1</a:t>
            </a:r>
            <a:r>
              <a:rPr lang="ru-RU" sz="1200" dirty="0">
                <a:latin typeface="Arial Narrow" panose="020B0606020202030204" pitchFamily="34" charset="0"/>
                <a:cs typeface="Times New Roman" panose="02020603050405020304" pitchFamily="18" charset="0"/>
              </a:rPr>
              <a:t>: </a:t>
            </a:r>
            <a:r>
              <a:rPr lang="ru-RU" sz="1400" dirty="0">
                <a:latin typeface="Arial Narrow" panose="020B0606020202030204" pitchFamily="34" charset="0"/>
                <a:cs typeface="Times New Roman" panose="02020603050405020304" pitchFamily="18" charset="0"/>
              </a:rPr>
              <a:t>2 проверки </a:t>
            </a:r>
            <a:r>
              <a:rPr lang="ru-RU" sz="1200" dirty="0">
                <a:latin typeface="Arial Narrow" panose="020B0606020202030204" pitchFamily="34" charset="0"/>
                <a:cs typeface="Times New Roman" panose="02020603050405020304" pitchFamily="18" charset="0"/>
              </a:rPr>
              <a:t>объекты котлонадзора (поступление в территориальный орган Ростехнадзора информации о трех и более инцидентах, произошедших на опасном производственном объекте в течение одного календарного года)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7C55858-8B9E-47FC-81F3-27D520F8DC54}"/>
              </a:ext>
            </a:extLst>
          </p:cNvPr>
          <p:cNvSpPr txBox="1"/>
          <p:nvPr/>
        </p:nvSpPr>
        <p:spPr>
          <a:xfrm>
            <a:off x="3461998" y="2564432"/>
            <a:ext cx="2982002" cy="783193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3">
                <a:lumMod val="50000"/>
              </a:schemeClr>
            </a:solidFill>
          </a:ln>
          <a:effectLst>
            <a:outerShdw blurRad="50800" dist="88900" dir="8100000" algn="tr" rotWithShape="0">
              <a:prstClr val="black">
                <a:alpha val="3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600" dirty="0">
                <a:latin typeface="Arial Narrow" panose="020B0606020202030204" pitchFamily="34" charset="0"/>
                <a:cs typeface="Times New Roman" panose="02020603050405020304" pitchFamily="18" charset="0"/>
              </a:rPr>
              <a:t>ИНДИКАТОР ПБ-3: </a:t>
            </a:r>
            <a:r>
              <a:rPr lang="ru-RU" sz="1400" dirty="0">
                <a:latin typeface="Arial Narrow" panose="020B0606020202030204" pitchFamily="34" charset="0"/>
                <a:cs typeface="Times New Roman" panose="02020603050405020304" pitchFamily="18" charset="0"/>
              </a:rPr>
              <a:t>1 проверка </a:t>
            </a:r>
            <a:r>
              <a:rPr lang="ru-RU" sz="1200" dirty="0">
                <a:latin typeface="Arial Narrow" panose="020B0606020202030204" pitchFamily="34" charset="0"/>
                <a:cs typeface="Times New Roman" panose="02020603050405020304" pitchFamily="18" charset="0"/>
              </a:rPr>
              <a:t>надзор за предприятиями химического комплекса (отсутствие в реестре лицензий сведений о лицензии юридического лица);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7C55858-8B9E-47FC-81F3-27D520F8DC54}"/>
              </a:ext>
            </a:extLst>
          </p:cNvPr>
          <p:cNvSpPr txBox="1"/>
          <p:nvPr/>
        </p:nvSpPr>
        <p:spPr>
          <a:xfrm>
            <a:off x="6789756" y="2564431"/>
            <a:ext cx="2982002" cy="1634490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3">
                <a:lumMod val="50000"/>
              </a:schemeClr>
            </a:solidFill>
          </a:ln>
          <a:effectLst>
            <a:outerShdw blurRad="50800" dist="88900" dir="8100000" algn="tr" rotWithShape="0">
              <a:prstClr val="black">
                <a:alpha val="3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600" dirty="0">
                <a:latin typeface="Arial Narrow" panose="020B0606020202030204" pitchFamily="34" charset="0"/>
                <a:cs typeface="Times New Roman" panose="02020603050405020304" pitchFamily="18" charset="0"/>
              </a:rPr>
              <a:t>ИНДИКАТОР ПБ-6: </a:t>
            </a:r>
            <a:r>
              <a:rPr lang="ru-RU" sz="1400" dirty="0">
                <a:latin typeface="Arial Narrow" panose="020B0606020202030204" pitchFamily="34" charset="0"/>
                <a:cs typeface="Times New Roman" panose="02020603050405020304" pitchFamily="18" charset="0"/>
              </a:rPr>
              <a:t>1 проверка </a:t>
            </a:r>
            <a:r>
              <a:rPr lang="ru-RU" sz="1200" dirty="0">
                <a:latin typeface="Arial Narrow" panose="020B0606020202030204" pitchFamily="34" charset="0"/>
                <a:cs typeface="Times New Roman" panose="02020603050405020304" pitchFamily="18" charset="0"/>
              </a:rPr>
              <a:t>надзор за транспортированием опасных веществ (отсутствие сведений о заключении экспертизы промышленной безопасности, содержащем срок дальнейшей безопасной эксплуатации технического устройства, применяемого на опасном производственном объекте III или IV класса опасности). 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1988671" y="2236169"/>
            <a:ext cx="0" cy="328263"/>
          </a:xfrm>
          <a:prstGeom prst="straightConnector1">
            <a:avLst/>
          </a:prstGeom>
          <a:ln w="254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932594" y="2236914"/>
            <a:ext cx="0" cy="328263"/>
          </a:xfrm>
          <a:prstGeom prst="straightConnector1">
            <a:avLst/>
          </a:prstGeom>
          <a:ln w="254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7995338" y="2236914"/>
            <a:ext cx="0" cy="328263"/>
          </a:xfrm>
          <a:prstGeom prst="straightConnector1">
            <a:avLst/>
          </a:prstGeom>
          <a:ln w="254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2814" y="4365104"/>
            <a:ext cx="892269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2593F6A3-4A27-4AC7-86FD-E84077ACDEC8}"/>
              </a:ext>
            </a:extLst>
          </p:cNvPr>
          <p:cNvSpPr txBox="1"/>
          <p:nvPr/>
        </p:nvSpPr>
        <p:spPr>
          <a:xfrm>
            <a:off x="1266356" y="4509120"/>
            <a:ext cx="7566841" cy="519708"/>
          </a:xfrm>
          <a:prstGeom prst="snip2DiagRect">
            <a:avLst>
              <a:gd name="adj1" fmla="val 0"/>
              <a:gd name="adj2" fmla="val 11707"/>
            </a:avLst>
          </a:prstGeom>
          <a:noFill/>
          <a:ln w="19050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just" defTabSz="1088045">
              <a:defRPr/>
            </a:pP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 аналогичный период 2025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года инспекторским составом Управления было принято решение о необходимости проведения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16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внеплановых выездных проверок по следующим индикаторам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83243" y="5597053"/>
            <a:ext cx="15804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Э4	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- 1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ПБ1	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- 5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ПБ3	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- 1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ПБ7	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- 1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55078" y="5597053"/>
            <a:ext cx="19788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ПБ8	- 1</a:t>
            </a: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Г4	- 2</a:t>
            </a: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ЛЭПБ 1	- 3</a:t>
            </a: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ЛЭПБ4	- 2</a:t>
            </a:r>
          </a:p>
        </p:txBody>
      </p:sp>
    </p:spTree>
    <p:extLst>
      <p:ext uri="{BB962C8B-B14F-4D97-AF65-F5344CB8AC3E}">
        <p14:creationId xmlns:p14="http://schemas.microsoft.com/office/powerpoint/2010/main" val="352310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Объект 17" hidden="1">
            <a:extLst>
              <a:ext uri="{FF2B5EF4-FFF2-40B4-BE49-F238E27FC236}">
                <a16:creationId xmlns="" xmlns:a16="http://schemas.microsoft.com/office/drawing/2014/main" id="{3E034962-BA4C-41F2-8250-7BFD29424AD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205180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6" name="Слайд think-cell" r:id="rId6" imgW="443" imgH="443" progId="TCLayout.ActiveDocument.1">
                  <p:embed/>
                </p:oleObj>
              </mc:Choice>
              <mc:Fallback>
                <p:oleObj name="Слайд think-cell" r:id="rId6" imgW="443" imgH="44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Прямоугольник 18" hidden="1">
            <a:extLst>
              <a:ext uri="{FF2B5EF4-FFF2-40B4-BE49-F238E27FC236}">
                <a16:creationId xmlns="" xmlns:a16="http://schemas.microsoft.com/office/drawing/2014/main" id="{F5DA54A2-4FA1-4531-8C32-97F3A806811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AutoShape 39" descr="https://donvesti.ru/wp-content/uploads/2020/09/maxresdefault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200" b="1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" name="AutoShape 41" descr="https://donvesti.ru/wp-content/uploads/2020/09/maxresdefault-1.jpg"/>
          <p:cNvSpPr>
            <a:spLocks noChangeAspect="1" noChangeArrowheads="1"/>
          </p:cNvSpPr>
          <p:nvPr/>
        </p:nvSpPr>
        <p:spPr bwMode="auto">
          <a:xfrm>
            <a:off x="307976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200" b="1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F3A0CE-FB47-4628-AF62-2D67A550A45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1" name="Text Box 18"/>
          <p:cNvSpPr txBox="1">
            <a:spLocks noChangeArrowheads="1"/>
          </p:cNvSpPr>
          <p:nvPr/>
        </p:nvSpPr>
        <p:spPr bwMode="auto">
          <a:xfrm>
            <a:off x="950495" y="1007824"/>
            <a:ext cx="901776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0" u="sng" kern="0" cap="all" dirty="0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Государственные услуги в электронной форме</a:t>
            </a:r>
            <a:endParaRPr kumimoji="0" lang="ru-RU" sz="1600" b="0" i="0" u="sng" strike="noStrike" kern="0" cap="all" spc="0" normalizeH="0" noProof="0" dirty="0">
              <a:ln>
                <a:noFill/>
              </a:ln>
              <a:solidFill>
                <a:sysClr val="windowText" lastClr="000000"/>
              </a:solidFill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849383" y="1556792"/>
            <a:ext cx="886214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получения государственных услуг в электронной форме через 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Единый портал государственных и муниципальных услуг/функций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круглосуточная 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</a:t>
            </a:r>
            <a:r>
              <a:rPr lang="ru-RU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услуги из любого удобного места</a:t>
            </a:r>
            <a:r>
              <a:rPr lang="ru-RU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endParaRPr lang="ru-RU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оперативный 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бесконтактный документооборот</a:t>
            </a:r>
            <a:r>
              <a:rPr lang="ru-RU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endParaRPr lang="ru-RU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прозрачность 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оказания государственных услуг</a:t>
            </a:r>
            <a:r>
              <a:rPr lang="ru-RU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endParaRPr lang="ru-RU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повышение </a:t>
            </a: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и оперативности принимаемых решений за счёт обеспечения электронного взаимодействия между ведомствами в процессе оказания государственной услуги.</a:t>
            </a:r>
          </a:p>
        </p:txBody>
      </p:sp>
      <p:pic>
        <p:nvPicPr>
          <p:cNvPr id="33" name="Picture 30" descr="https://static.tildacdn.com/tild3935-3634-4032-b830-333438323336/checked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54" y="2258264"/>
            <a:ext cx="558373" cy="51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0" descr="https://static.tildacdn.com/tild3935-3634-4032-b830-333438323336/checked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01" y="2773685"/>
            <a:ext cx="558373" cy="51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0" descr="https://static.tildacdn.com/tild3935-3634-4032-b830-333438323336/checked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23" y="3412387"/>
            <a:ext cx="558373" cy="51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0" descr="https://static.tildacdn.com/tild3935-3634-4032-b830-333438323336/checked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54" y="3915573"/>
            <a:ext cx="558373" cy="51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0" descr="https://static.tildacdn.com/tild3935-3634-4032-b830-333438323336/checked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21" y="4430994"/>
            <a:ext cx="558373" cy="51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Заголовок 3"/>
          <p:cNvGrpSpPr>
            <a:grpSpLocks noGrp="1"/>
          </p:cNvGrpSpPr>
          <p:nvPr/>
        </p:nvGrpSpPr>
        <p:grpSpPr>
          <a:xfrm>
            <a:off x="0" y="82459"/>
            <a:ext cx="8915400" cy="1150757"/>
            <a:chOff x="35496" y="36555"/>
            <a:chExt cx="9107488" cy="1197107"/>
          </a:xfrm>
        </p:grpSpPr>
        <p:grpSp>
          <p:nvGrpSpPr>
            <p:cNvPr id="21" name="Группа 34"/>
            <p:cNvGrpSpPr/>
            <p:nvPr/>
          </p:nvGrpSpPr>
          <p:grpSpPr>
            <a:xfrm>
              <a:off x="35496" y="332656"/>
              <a:ext cx="9107488" cy="419795"/>
              <a:chOff x="35496" y="332656"/>
              <a:chExt cx="9107488" cy="419795"/>
            </a:xfrm>
          </p:grpSpPr>
          <p:sp>
            <p:nvSpPr>
              <p:cNvPr id="29" name="Rectangle 16"/>
              <p:cNvSpPr>
                <a:spLocks noChangeArrowheads="1"/>
              </p:cNvSpPr>
              <p:nvPr/>
            </p:nvSpPr>
            <p:spPr bwMode="auto">
              <a:xfrm>
                <a:off x="35496" y="476672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1F497D">
                      <a:lumMod val="60000"/>
                      <a:lumOff val="40000"/>
                    </a:srgbClr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30" name="Rectangle 16"/>
              <p:cNvSpPr>
                <a:spLocks noChangeArrowheads="1"/>
              </p:cNvSpPr>
              <p:nvPr/>
            </p:nvSpPr>
            <p:spPr bwMode="auto">
              <a:xfrm>
                <a:off x="35496" y="620688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38" name="Rectangle 16"/>
              <p:cNvSpPr>
                <a:spLocks noChangeArrowheads="1"/>
              </p:cNvSpPr>
              <p:nvPr/>
            </p:nvSpPr>
            <p:spPr bwMode="auto">
              <a:xfrm>
                <a:off x="35496" y="332656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ysClr val="window" lastClr="FFFFFF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</p:grpSp>
        <p:grpSp>
          <p:nvGrpSpPr>
            <p:cNvPr id="22" name="Группа 35"/>
            <p:cNvGrpSpPr/>
            <p:nvPr/>
          </p:nvGrpSpPr>
          <p:grpSpPr>
            <a:xfrm>
              <a:off x="35496" y="36555"/>
              <a:ext cx="4315393" cy="1197107"/>
              <a:chOff x="35496" y="36555"/>
              <a:chExt cx="4315393" cy="1197107"/>
            </a:xfrm>
          </p:grpSpPr>
          <p:sp>
            <p:nvSpPr>
              <p:cNvPr id="23" name="Text Box 18"/>
              <p:cNvSpPr txBox="1">
                <a:spLocks noChangeArrowheads="1"/>
              </p:cNvSpPr>
              <p:nvPr/>
            </p:nvSpPr>
            <p:spPr bwMode="auto">
              <a:xfrm>
                <a:off x="35496" y="36555"/>
                <a:ext cx="4315393" cy="352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Arial" charset="0"/>
                    <a:cs typeface="Arial" charset="0"/>
                  </a:rPr>
                  <a:t>РОСТЕХНАДЗОР</a:t>
                </a: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  <p:pic>
            <p:nvPicPr>
              <p:cNvPr id="28" name="Picture 19" descr="fsetan_emblema2007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908" y="44624"/>
                <a:ext cx="1053053" cy="1189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20736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Объект 17" hidden="1">
            <a:extLst>
              <a:ext uri="{FF2B5EF4-FFF2-40B4-BE49-F238E27FC236}">
                <a16:creationId xmlns="" xmlns:a16="http://schemas.microsoft.com/office/drawing/2014/main" id="{3E034962-BA4C-41F2-8250-7BFD29424AD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158124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5" name="Слайд think-cell" r:id="rId6" imgW="443" imgH="443" progId="TCLayout.ActiveDocument.1">
                  <p:embed/>
                </p:oleObj>
              </mc:Choice>
              <mc:Fallback>
                <p:oleObj name="Слайд think-cell" r:id="rId6" imgW="443" imgH="44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Прямоугольник 18" hidden="1">
            <a:extLst>
              <a:ext uri="{FF2B5EF4-FFF2-40B4-BE49-F238E27FC236}">
                <a16:creationId xmlns="" xmlns:a16="http://schemas.microsoft.com/office/drawing/2014/main" id="{F5DA54A2-4FA1-4531-8C32-97F3A806811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AutoShape 39" descr="https://donvesti.ru/wp-content/uploads/2020/09/maxresdefault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200" b="1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6" name="AutoShape 41" descr="https://donvesti.ru/wp-content/uploads/2020/09/maxresdefault-1.jpg"/>
          <p:cNvSpPr>
            <a:spLocks noChangeAspect="1" noChangeArrowheads="1"/>
          </p:cNvSpPr>
          <p:nvPr/>
        </p:nvSpPr>
        <p:spPr bwMode="auto">
          <a:xfrm>
            <a:off x="307976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200" b="1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F3A0CE-FB47-4628-AF62-2D67A550A45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55575" y="1556792"/>
            <a:ext cx="674164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dirty="0" smtClean="0">
                <a:cs typeface="Times New Roman" panose="02020603050405020304" pitchFamily="18" charset="0"/>
              </a:rPr>
              <a:t>С </a:t>
            </a:r>
            <a:r>
              <a:rPr lang="ru-RU" sz="2000" b="0" dirty="0">
                <a:cs typeface="Times New Roman" panose="02020603050405020304" pitchFamily="18" charset="0"/>
              </a:rPr>
              <a:t>1 сентября 2026 года подача заключений экспертизы промышленной безопасности и деклараций промышленной безопасности в Ростехнадзор </a:t>
            </a:r>
            <a:r>
              <a:rPr lang="ru-RU" sz="2000" b="0" dirty="0" smtClean="0">
                <a:cs typeface="Times New Roman" panose="02020603050405020304" pitchFamily="18" charset="0"/>
              </a:rPr>
              <a:t>будет возможна исключительно </a:t>
            </a:r>
            <a:r>
              <a:rPr lang="ru-RU" sz="2000" b="0" dirty="0" smtClean="0">
                <a:cs typeface="Times New Roman" panose="02020603050405020304" pitchFamily="18" charset="0"/>
              </a:rPr>
              <a:t>в </a:t>
            </a:r>
            <a:r>
              <a:rPr lang="ru-RU" sz="2000" b="0" dirty="0">
                <a:cs typeface="Times New Roman" panose="02020603050405020304" pitchFamily="18" charset="0"/>
              </a:rPr>
              <a:t>электронной форме через </a:t>
            </a:r>
            <a:r>
              <a:rPr lang="ru-RU" sz="2000" b="0" dirty="0">
                <a:cs typeface="Times New Roman" panose="02020603050405020304" pitchFamily="18" charset="0"/>
                <a:hlinkClick r:id="rId8"/>
              </a:rPr>
              <a:t>Единый портал государственных и муниципальных </a:t>
            </a:r>
            <a:r>
              <a:rPr lang="ru-RU" sz="2000" b="0" dirty="0" smtClean="0">
                <a:cs typeface="Times New Roman" panose="02020603050405020304" pitchFamily="18" charset="0"/>
                <a:hlinkClick r:id="rId8"/>
              </a:rPr>
              <a:t>услуг/функций</a:t>
            </a:r>
            <a:endParaRPr lang="ru-RU" sz="2000" b="0" dirty="0">
              <a:cs typeface="Times New Roman" panose="02020603050405020304" pitchFamily="18" charset="0"/>
            </a:endParaRPr>
          </a:p>
        </p:txBody>
      </p:sp>
      <p:grpSp>
        <p:nvGrpSpPr>
          <p:cNvPr id="20" name="Заголовок 3"/>
          <p:cNvGrpSpPr>
            <a:grpSpLocks noGrp="1"/>
          </p:cNvGrpSpPr>
          <p:nvPr/>
        </p:nvGrpSpPr>
        <p:grpSpPr>
          <a:xfrm>
            <a:off x="0" y="82459"/>
            <a:ext cx="8915400" cy="1150757"/>
            <a:chOff x="35496" y="36555"/>
            <a:chExt cx="9107488" cy="1197107"/>
          </a:xfrm>
        </p:grpSpPr>
        <p:grpSp>
          <p:nvGrpSpPr>
            <p:cNvPr id="21" name="Группа 34"/>
            <p:cNvGrpSpPr/>
            <p:nvPr/>
          </p:nvGrpSpPr>
          <p:grpSpPr>
            <a:xfrm>
              <a:off x="35496" y="332656"/>
              <a:ext cx="9107488" cy="419795"/>
              <a:chOff x="35496" y="332656"/>
              <a:chExt cx="9107488" cy="419795"/>
            </a:xfrm>
          </p:grpSpPr>
          <p:sp>
            <p:nvSpPr>
              <p:cNvPr id="29" name="Rectangle 16"/>
              <p:cNvSpPr>
                <a:spLocks noChangeArrowheads="1"/>
              </p:cNvSpPr>
              <p:nvPr/>
            </p:nvSpPr>
            <p:spPr bwMode="auto">
              <a:xfrm>
                <a:off x="35496" y="476672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1F497D">
                      <a:lumMod val="60000"/>
                      <a:lumOff val="40000"/>
                    </a:srgbClr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30" name="Rectangle 16"/>
              <p:cNvSpPr>
                <a:spLocks noChangeArrowheads="1"/>
              </p:cNvSpPr>
              <p:nvPr/>
            </p:nvSpPr>
            <p:spPr bwMode="auto">
              <a:xfrm>
                <a:off x="35496" y="620688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38" name="Rectangle 16"/>
              <p:cNvSpPr>
                <a:spLocks noChangeArrowheads="1"/>
              </p:cNvSpPr>
              <p:nvPr/>
            </p:nvSpPr>
            <p:spPr bwMode="auto">
              <a:xfrm>
                <a:off x="35496" y="332656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ysClr val="window" lastClr="FFFFFF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</p:grpSp>
        <p:grpSp>
          <p:nvGrpSpPr>
            <p:cNvPr id="22" name="Группа 35"/>
            <p:cNvGrpSpPr/>
            <p:nvPr/>
          </p:nvGrpSpPr>
          <p:grpSpPr>
            <a:xfrm>
              <a:off x="35496" y="36555"/>
              <a:ext cx="4315393" cy="1197107"/>
              <a:chOff x="35496" y="36555"/>
              <a:chExt cx="4315393" cy="1197107"/>
            </a:xfrm>
          </p:grpSpPr>
          <p:sp>
            <p:nvSpPr>
              <p:cNvPr id="23" name="Text Box 18"/>
              <p:cNvSpPr txBox="1">
                <a:spLocks noChangeArrowheads="1"/>
              </p:cNvSpPr>
              <p:nvPr/>
            </p:nvSpPr>
            <p:spPr bwMode="auto">
              <a:xfrm>
                <a:off x="35496" y="36555"/>
                <a:ext cx="4315393" cy="352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Arial" charset="0"/>
                    <a:cs typeface="Arial" charset="0"/>
                  </a:rPr>
                  <a:t>РОСТЕХНАДЗОР</a:t>
                </a: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  <p:pic>
            <p:nvPicPr>
              <p:cNvPr id="28" name="Picture 19" descr="fsetan_emblema2007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908" y="44624"/>
                <a:ext cx="1053053" cy="1189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66562" name="Picture 2" descr="С 1 сентября 2026 года ЭПБ и декларации промышленной безопасности будут  принимать только в электронном виде | АНО ДПО УМИТЦ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418" y="908720"/>
            <a:ext cx="2644111" cy="264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0375" y="3861048"/>
            <a:ext cx="902912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/>
              <a:t>В соответствии с Федеральным законом от 31.07.2025 № 304-ФЗ внесены изменения в статьи 13 и 14 Федерального закона от 21.07.1997 № 116-ФЗ «О промышленной безопасности опасных производственных </a:t>
            </a:r>
            <a:r>
              <a:rPr lang="ru-RU" sz="1600" b="0" dirty="0" smtClean="0"/>
              <a:t>объектов.</a:t>
            </a:r>
          </a:p>
          <a:p>
            <a:r>
              <a:rPr lang="ru-RU" sz="1600" b="0" dirty="0" smtClean="0"/>
              <a:t> </a:t>
            </a:r>
            <a:endParaRPr lang="ru-RU" sz="1600" b="0" dirty="0"/>
          </a:p>
          <a:p>
            <a:r>
              <a:rPr lang="ru-RU" sz="1600" b="0" i="1" dirty="0"/>
              <a:t>Данное нововведение распространяется на все заключения ЭПБ (согласно пункту 5 статьи 13) и декларации промышленной безопасности (согласно пункту 7 статьи 14), за исключением случаев, когда документы содержат сведения, являющиеся государственной тайной, или иную информацию с ограниченным доступом, установленную федеральными законами. </a:t>
            </a:r>
          </a:p>
        </p:txBody>
      </p:sp>
    </p:spTree>
    <p:extLst>
      <p:ext uri="{BB962C8B-B14F-4D97-AF65-F5344CB8AC3E}">
        <p14:creationId xmlns:p14="http://schemas.microsoft.com/office/powerpoint/2010/main" val="230190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9" name="Picture 15" descr="https://wolfsdorf.com/wp-content/uploads/2020/05/shutterstock_524856742-1-mi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85" y="770635"/>
            <a:ext cx="9157185" cy="610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Объект 17" hidden="1">
            <a:extLst>
              <a:ext uri="{FF2B5EF4-FFF2-40B4-BE49-F238E27FC236}">
                <a16:creationId xmlns:a16="http://schemas.microsoft.com/office/drawing/2014/main" xmlns="" id="{3E034962-BA4C-41F2-8250-7BFD29424AD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580838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62" name="Слайд think-cell" r:id="rId7" imgW="443" imgH="443" progId="TCLayout.ActiveDocument.1">
                  <p:embed/>
                </p:oleObj>
              </mc:Choice>
              <mc:Fallback>
                <p:oleObj name="Слайд think-cell" r:id="rId7" imgW="443" imgH="44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Прямоугольник 18" hidden="1">
            <a:extLst>
              <a:ext uri="{FF2B5EF4-FFF2-40B4-BE49-F238E27FC236}">
                <a16:creationId xmlns:a16="http://schemas.microsoft.com/office/drawing/2014/main" xmlns="" id="{F5DA54A2-4FA1-4531-8C32-97F3A806811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7" name="Заголовок 3"/>
          <p:cNvGrpSpPr>
            <a:grpSpLocks noGrp="1"/>
          </p:cNvGrpSpPr>
          <p:nvPr/>
        </p:nvGrpSpPr>
        <p:grpSpPr>
          <a:xfrm>
            <a:off x="0" y="30953"/>
            <a:ext cx="8915400" cy="1202263"/>
            <a:chOff x="35496" y="-17026"/>
            <a:chExt cx="9107488" cy="1250688"/>
          </a:xfrm>
        </p:grpSpPr>
        <p:grpSp>
          <p:nvGrpSpPr>
            <p:cNvPr id="8" name="Группа 34"/>
            <p:cNvGrpSpPr/>
            <p:nvPr/>
          </p:nvGrpSpPr>
          <p:grpSpPr>
            <a:xfrm>
              <a:off x="35496" y="332656"/>
              <a:ext cx="9107488" cy="419795"/>
              <a:chOff x="35496" y="332656"/>
              <a:chExt cx="9107488" cy="419795"/>
            </a:xfrm>
          </p:grpSpPr>
          <p:sp>
            <p:nvSpPr>
              <p:cNvPr id="12" name="Rectangle 16"/>
              <p:cNvSpPr>
                <a:spLocks noChangeArrowheads="1"/>
              </p:cNvSpPr>
              <p:nvPr/>
            </p:nvSpPr>
            <p:spPr bwMode="auto">
              <a:xfrm>
                <a:off x="35496" y="476672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1F497D">
                      <a:lumMod val="60000"/>
                      <a:lumOff val="40000"/>
                    </a:srgbClr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13" name="Rectangle 16"/>
              <p:cNvSpPr>
                <a:spLocks noChangeArrowheads="1"/>
              </p:cNvSpPr>
              <p:nvPr/>
            </p:nvSpPr>
            <p:spPr bwMode="auto">
              <a:xfrm>
                <a:off x="35496" y="620688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14" name="Rectangle 16"/>
              <p:cNvSpPr>
                <a:spLocks noChangeArrowheads="1"/>
              </p:cNvSpPr>
              <p:nvPr/>
            </p:nvSpPr>
            <p:spPr bwMode="auto">
              <a:xfrm>
                <a:off x="35496" y="332656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ysClr val="window" lastClr="FFFFFF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</p:grpSp>
        <p:grpSp>
          <p:nvGrpSpPr>
            <p:cNvPr id="9" name="Группа 35"/>
            <p:cNvGrpSpPr/>
            <p:nvPr/>
          </p:nvGrpSpPr>
          <p:grpSpPr>
            <a:xfrm>
              <a:off x="35496" y="-17026"/>
              <a:ext cx="4315393" cy="1250688"/>
              <a:chOff x="35496" y="-17026"/>
              <a:chExt cx="4315393" cy="1250688"/>
            </a:xfrm>
          </p:grpSpPr>
          <p:sp>
            <p:nvSpPr>
              <p:cNvPr id="10" name="Text Box 18"/>
              <p:cNvSpPr txBox="1">
                <a:spLocks noChangeArrowheads="1"/>
              </p:cNvSpPr>
              <p:nvPr/>
            </p:nvSpPr>
            <p:spPr bwMode="auto">
              <a:xfrm>
                <a:off x="35496" y="-17026"/>
                <a:ext cx="4315393" cy="352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Arial" charset="0"/>
                    <a:cs typeface="Arial" charset="0"/>
                  </a:rPr>
                  <a:t>РОСТЕХНАДЗОР</a:t>
                </a: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  <p:pic>
            <p:nvPicPr>
              <p:cNvPr id="11" name="Picture 19" descr="fsetan_emblema2007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908" y="44624"/>
                <a:ext cx="1053053" cy="1189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C98421D8-4A83-4A3A-811B-9E9262F80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4000" y="5805266"/>
            <a:ext cx="600192" cy="365125"/>
          </a:xfrm>
        </p:spPr>
        <p:txBody>
          <a:bodyPr/>
          <a:lstStyle/>
          <a:p>
            <a:pPr algn="ctr">
              <a:defRPr/>
            </a:pPr>
            <a:fld id="{4F814217-A692-4320-9F69-D25E0A5EB74C}" type="slidenum">
              <a:rPr lang="ru-RU" smtClean="0">
                <a:solidFill>
                  <a:schemeClr val="bg1"/>
                </a:solidFill>
              </a:rPr>
              <a:pPr algn="ctr">
                <a:defRPr/>
              </a:pPr>
              <a:t>13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632521" y="813364"/>
            <a:ext cx="52565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sng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cs typeface="Times New Roman" panose="02020603050405020304" pitchFamily="18" charset="0"/>
              </a:rPr>
              <a:t>О ПУБЛИЧНЫХ ОБСУЖДЕНИЯХ</a:t>
            </a:r>
            <a:endParaRPr kumimoji="0" lang="ru-RU" sz="2000" b="0" i="0" u="sng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uLnTx/>
              <a:uFillTx/>
              <a:cs typeface="Times New Roman" panose="02020603050405020304" pitchFamily="18" charset="0"/>
            </a:endParaRP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1460035110"/>
              </p:ext>
            </p:extLst>
          </p:nvPr>
        </p:nvGraphicFramePr>
        <p:xfrm>
          <a:off x="466630" y="1294088"/>
          <a:ext cx="6573990" cy="5087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7" name="Прямоугольник 16"/>
          <p:cNvSpPr/>
          <p:nvPr/>
        </p:nvSpPr>
        <p:spPr>
          <a:xfrm rot="17797043">
            <a:off x="57722" y="3593030"/>
            <a:ext cx="46069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Публичные обсуждения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90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Объект 17" hidden="1">
            <a:extLst>
              <a:ext uri="{FF2B5EF4-FFF2-40B4-BE49-F238E27FC236}">
                <a16:creationId xmlns:a16="http://schemas.microsoft.com/office/drawing/2014/main" xmlns="" id="{3E034962-BA4C-41F2-8250-7BFD29424AD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707082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52" name="Слайд think-cell" r:id="rId6" imgW="443" imgH="443" progId="TCLayout.ActiveDocument.1">
                  <p:embed/>
                </p:oleObj>
              </mc:Choice>
              <mc:Fallback>
                <p:oleObj name="Слайд think-cell" r:id="rId6" imgW="443" imgH="443" progId="TCLayout.ActiveDocument.1">
                  <p:embed/>
                  <p:pic>
                    <p:nvPicPr>
                      <p:cNvPr id="18" name="Объект 17" hidden="1">
                        <a:extLst>
                          <a:ext uri="{FF2B5EF4-FFF2-40B4-BE49-F238E27FC236}">
                            <a16:creationId xmlns:a16="http://schemas.microsoft.com/office/drawing/2014/main" xmlns="" id="{3E034962-BA4C-41F2-8250-7BFD29424A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Прямоугольник 18" hidden="1">
            <a:extLst>
              <a:ext uri="{FF2B5EF4-FFF2-40B4-BE49-F238E27FC236}">
                <a16:creationId xmlns:a16="http://schemas.microsoft.com/office/drawing/2014/main" xmlns="" id="{F5DA54A2-4FA1-4531-8C32-97F3A806811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7" name="Заголовок 3"/>
          <p:cNvGrpSpPr>
            <a:grpSpLocks noGrp="1"/>
          </p:cNvGrpSpPr>
          <p:nvPr/>
        </p:nvGrpSpPr>
        <p:grpSpPr>
          <a:xfrm>
            <a:off x="0" y="82459"/>
            <a:ext cx="8915400" cy="1150757"/>
            <a:chOff x="35496" y="36555"/>
            <a:chExt cx="9107488" cy="1197107"/>
          </a:xfrm>
        </p:grpSpPr>
        <p:grpSp>
          <p:nvGrpSpPr>
            <p:cNvPr id="8" name="Группа 34"/>
            <p:cNvGrpSpPr/>
            <p:nvPr/>
          </p:nvGrpSpPr>
          <p:grpSpPr>
            <a:xfrm>
              <a:off x="35496" y="332656"/>
              <a:ext cx="9107488" cy="419795"/>
              <a:chOff x="35496" y="332656"/>
              <a:chExt cx="9107488" cy="419795"/>
            </a:xfrm>
          </p:grpSpPr>
          <p:sp>
            <p:nvSpPr>
              <p:cNvPr id="12" name="Rectangle 16"/>
              <p:cNvSpPr>
                <a:spLocks noChangeArrowheads="1"/>
              </p:cNvSpPr>
              <p:nvPr/>
            </p:nvSpPr>
            <p:spPr bwMode="auto">
              <a:xfrm>
                <a:off x="35496" y="476672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1F497D">
                      <a:lumMod val="60000"/>
                      <a:lumOff val="40000"/>
                    </a:srgbClr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13" name="Rectangle 16"/>
              <p:cNvSpPr>
                <a:spLocks noChangeArrowheads="1"/>
              </p:cNvSpPr>
              <p:nvPr/>
            </p:nvSpPr>
            <p:spPr bwMode="auto">
              <a:xfrm>
                <a:off x="35496" y="620688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14" name="Rectangle 16"/>
              <p:cNvSpPr>
                <a:spLocks noChangeArrowheads="1"/>
              </p:cNvSpPr>
              <p:nvPr/>
            </p:nvSpPr>
            <p:spPr bwMode="auto">
              <a:xfrm>
                <a:off x="35496" y="332656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ysClr val="window" lastClr="FFFFFF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</p:grpSp>
        <p:grpSp>
          <p:nvGrpSpPr>
            <p:cNvPr id="9" name="Группа 35"/>
            <p:cNvGrpSpPr/>
            <p:nvPr/>
          </p:nvGrpSpPr>
          <p:grpSpPr>
            <a:xfrm>
              <a:off x="35496" y="36555"/>
              <a:ext cx="4315393" cy="1197107"/>
              <a:chOff x="35496" y="36555"/>
              <a:chExt cx="4315393" cy="1197107"/>
            </a:xfrm>
          </p:grpSpPr>
          <p:sp>
            <p:nvSpPr>
              <p:cNvPr id="10" name="Text Box 18"/>
              <p:cNvSpPr txBox="1">
                <a:spLocks noChangeArrowheads="1"/>
              </p:cNvSpPr>
              <p:nvPr/>
            </p:nvSpPr>
            <p:spPr bwMode="auto">
              <a:xfrm>
                <a:off x="35496" y="36555"/>
                <a:ext cx="4315393" cy="352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Arial" charset="0"/>
                    <a:cs typeface="Arial" charset="0"/>
                  </a:rPr>
                  <a:t>РОСТЕХНАДЗОР</a:t>
                </a: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  <p:pic>
            <p:nvPicPr>
              <p:cNvPr id="11" name="Picture 19" descr="fsetan_emblema2007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908" y="44624"/>
                <a:ext cx="1053053" cy="1189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C98421D8-4A83-4A3A-811B-9E9262F80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1473" y="5949282"/>
            <a:ext cx="600192" cy="365125"/>
          </a:xfrm>
        </p:spPr>
        <p:txBody>
          <a:bodyPr/>
          <a:lstStyle/>
          <a:p>
            <a:pPr algn="ctr">
              <a:defRPr/>
            </a:pPr>
            <a:fld id="{4F814217-A692-4320-9F69-D25E0A5EB74C}" type="slidenum">
              <a:rPr lang="ru-RU" smtClean="0">
                <a:solidFill>
                  <a:schemeClr val="bg1"/>
                </a:solidFill>
              </a:rPr>
              <a:pPr algn="ctr">
                <a:defRPr/>
              </a:pPr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933365" y="770635"/>
            <a:ext cx="52565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sng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cs typeface="Times New Roman" panose="02020603050405020304" pitchFamily="18" charset="0"/>
              </a:rPr>
              <a:t>О РАССМАТРИВАЕМЫХ ВОПРОСАХ</a:t>
            </a:r>
            <a:endParaRPr kumimoji="0" lang="ru-RU" sz="2000" b="0" i="0" u="sng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27427" y="1500334"/>
            <a:ext cx="7809532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 Narrow" panose="020B0606020202030204" pitchFamily="34" charset="0"/>
              </a:rPr>
              <a:t>О результатах правоприменительной практики Сибирского управления Ростехнадзора за </a:t>
            </a:r>
            <a:r>
              <a:rPr lang="ru-RU" sz="2000" dirty="0" smtClean="0">
                <a:latin typeface="Arial Narrow" panose="020B0606020202030204" pitchFamily="34" charset="0"/>
              </a:rPr>
              <a:t>6 месяцев </a:t>
            </a:r>
            <a:r>
              <a:rPr lang="ru-RU" sz="2000" dirty="0" smtClean="0">
                <a:latin typeface="Arial Narrow" panose="020B0606020202030204" pitchFamily="34" charset="0"/>
              </a:rPr>
              <a:t>2026 </a:t>
            </a:r>
            <a:r>
              <a:rPr lang="ru-RU" sz="2000" dirty="0">
                <a:latin typeface="Arial Narrow" panose="020B0606020202030204" pitchFamily="34" charset="0"/>
              </a:rPr>
              <a:t>года. </a:t>
            </a:r>
            <a:endParaRPr lang="ru-RU" sz="2000" dirty="0" smtClean="0">
              <a:latin typeface="Arial Narrow" panose="020B0606020202030204" pitchFamily="34" charset="0"/>
            </a:endParaRPr>
          </a:p>
          <a:p>
            <a:endParaRPr lang="ru-RU" sz="2000" dirty="0">
              <a:latin typeface="Arial Narrow" panose="020B0606020202030204" pitchFamily="34" charset="0"/>
            </a:endParaRPr>
          </a:p>
          <a:p>
            <a:r>
              <a:rPr lang="ru-RU" sz="2000" dirty="0">
                <a:latin typeface="Arial Narrow" panose="020B0606020202030204" pitchFamily="34" charset="0"/>
              </a:rPr>
              <a:t>о правоприменительной практике на объектах </a:t>
            </a:r>
            <a:r>
              <a:rPr lang="ru-RU" sz="2000" dirty="0" err="1">
                <a:latin typeface="Arial Narrow" panose="020B0606020202030204" pitchFamily="34" charset="0"/>
              </a:rPr>
              <a:t>газопотребления</a:t>
            </a:r>
            <a:r>
              <a:rPr lang="ru-RU" sz="2000" dirty="0">
                <a:latin typeface="Arial Narrow" panose="020B0606020202030204" pitchFamily="34" charset="0"/>
              </a:rPr>
              <a:t>, газораспределения и магистрального трубопроводного транспорта, а также о случаях аварийности, причинах их возникновения, итогах расследования; </a:t>
            </a:r>
            <a:endParaRPr lang="ru-RU" sz="2000" dirty="0" smtClean="0">
              <a:latin typeface="Arial Narrow" panose="020B0606020202030204" pitchFamily="34" charset="0"/>
            </a:endParaRPr>
          </a:p>
          <a:p>
            <a:endParaRPr lang="ru-RU" sz="2000" dirty="0">
              <a:latin typeface="Arial Narrow" panose="020B0606020202030204" pitchFamily="34" charset="0"/>
            </a:endParaRPr>
          </a:p>
          <a:p>
            <a:r>
              <a:rPr lang="ru-RU" sz="2000" dirty="0">
                <a:latin typeface="Arial Narrow" panose="020B0606020202030204" pitchFamily="34" charset="0"/>
              </a:rPr>
              <a:t>о взрывах баллонов, предназначенных для хранения и транспортировки газов и порядке присвоения шифров клейм для клеймения </a:t>
            </a:r>
            <a:r>
              <a:rPr lang="ru-RU" sz="2000" dirty="0" smtClean="0">
                <a:latin typeface="Arial Narrow" panose="020B0606020202030204" pitchFamily="34" charset="0"/>
              </a:rPr>
              <a:t>баллонов</a:t>
            </a:r>
            <a:r>
              <a:rPr lang="ru-RU" sz="2000" dirty="0">
                <a:latin typeface="Arial Narrow" panose="020B0606020202030204" pitchFamily="34" charset="0"/>
              </a:rPr>
              <a:t>;</a:t>
            </a:r>
            <a:endParaRPr lang="ru-RU" sz="2000" dirty="0" smtClean="0">
              <a:latin typeface="Arial Narrow" panose="020B0606020202030204" pitchFamily="34" charset="0"/>
            </a:endParaRPr>
          </a:p>
          <a:p>
            <a:endParaRPr lang="ru-RU" sz="2000" dirty="0">
              <a:latin typeface="Arial Narrow" panose="020B0606020202030204" pitchFamily="34" charset="0"/>
            </a:endParaRPr>
          </a:p>
          <a:p>
            <a:r>
              <a:rPr lang="ru-RU" sz="2000" dirty="0">
                <a:latin typeface="Arial Narrow" panose="020B0606020202030204" pitchFamily="34" charset="0"/>
              </a:rPr>
              <a:t>о вопросах профилактики и противодействия </a:t>
            </a:r>
            <a:r>
              <a:rPr lang="ru-RU" sz="2000" dirty="0" smtClean="0">
                <a:latin typeface="Arial Narrow" panose="020B0606020202030204" pitchFamily="34" charset="0"/>
              </a:rPr>
              <a:t>коррупции.</a:t>
            </a:r>
            <a:endParaRPr lang="ru-RU" sz="2000" dirty="0">
              <a:latin typeface="Arial Narrow" panose="020B0606020202030204" pitchFamily="34" charset="0"/>
            </a:endParaRPr>
          </a:p>
          <a:p>
            <a:endParaRPr lang="ru-RU" sz="1800" dirty="0">
              <a:latin typeface="Arial Narrow" panose="020B0606020202030204" pitchFamily="34" charset="0"/>
            </a:endParaRPr>
          </a:p>
        </p:txBody>
      </p:sp>
      <p:pic>
        <p:nvPicPr>
          <p:cNvPr id="3102" name="Picture 30" descr="https://static.tildacdn.com/tild3935-3634-4032-b830-333438323336/checked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46" y="2348880"/>
            <a:ext cx="671786" cy="671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39" descr="https://donvesti.ru/wp-content/uploads/2020/09/maxresdefault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1" descr="https://donvesti.ru/wp-content/uploads/2020/09/maxresdefault-1.jpg"/>
          <p:cNvSpPr>
            <a:spLocks noChangeAspect="1" noChangeArrowheads="1"/>
          </p:cNvSpPr>
          <p:nvPr/>
        </p:nvSpPr>
        <p:spPr bwMode="auto">
          <a:xfrm>
            <a:off x="307976" y="79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" name="Picture 30" descr="https://static.tildacdn.com/tild3935-3634-4032-b830-333438323336/checked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45" y="3853226"/>
            <a:ext cx="671786" cy="671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0" descr="https://static.tildacdn.com/tild3935-3634-4032-b830-333438323336/checked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46" y="1340768"/>
            <a:ext cx="671786" cy="671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0" descr="https://static.tildacdn.com/tild3935-3634-4032-b830-333438323336/checked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697" y="5013176"/>
            <a:ext cx="671786" cy="671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1360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3" descr="C:\Users\derksenod\Desktop\Рисунок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80" y="4455099"/>
            <a:ext cx="3313346" cy="240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Объект 17" hidden="1">
            <a:extLst>
              <a:ext uri="{FF2B5EF4-FFF2-40B4-BE49-F238E27FC236}">
                <a16:creationId xmlns="" xmlns:a16="http://schemas.microsoft.com/office/drawing/2014/main" id="{3E034962-BA4C-41F2-8250-7BFD29424AD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408880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35" name="Слайд think-cell" r:id="rId7" imgW="443" imgH="443" progId="TCLayout.ActiveDocument.1">
                  <p:embed/>
                </p:oleObj>
              </mc:Choice>
              <mc:Fallback>
                <p:oleObj name="Слайд think-cell" r:id="rId7" imgW="443" imgH="44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Прямоугольник 18" hidden="1">
            <a:extLst>
              <a:ext uri="{FF2B5EF4-FFF2-40B4-BE49-F238E27FC236}">
                <a16:creationId xmlns="" xmlns:a16="http://schemas.microsoft.com/office/drawing/2014/main" id="{F5DA54A2-4FA1-4531-8C32-97F3A806811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7" name="Заголовок 3"/>
          <p:cNvGrpSpPr>
            <a:grpSpLocks noGrp="1"/>
          </p:cNvGrpSpPr>
          <p:nvPr/>
        </p:nvGrpSpPr>
        <p:grpSpPr>
          <a:xfrm>
            <a:off x="-39248" y="64195"/>
            <a:ext cx="8954649" cy="1169021"/>
            <a:chOff x="-4599" y="17555"/>
            <a:chExt cx="9147583" cy="1216107"/>
          </a:xfrm>
        </p:grpSpPr>
        <p:grpSp>
          <p:nvGrpSpPr>
            <p:cNvPr id="8" name="Группа 34"/>
            <p:cNvGrpSpPr/>
            <p:nvPr/>
          </p:nvGrpSpPr>
          <p:grpSpPr>
            <a:xfrm>
              <a:off x="35496" y="332656"/>
              <a:ext cx="9107488" cy="419795"/>
              <a:chOff x="35496" y="332656"/>
              <a:chExt cx="9107488" cy="419795"/>
            </a:xfrm>
          </p:grpSpPr>
          <p:sp>
            <p:nvSpPr>
              <p:cNvPr id="12" name="Rectangle 16"/>
              <p:cNvSpPr>
                <a:spLocks noChangeArrowheads="1"/>
              </p:cNvSpPr>
              <p:nvPr/>
            </p:nvSpPr>
            <p:spPr bwMode="auto">
              <a:xfrm>
                <a:off x="35496" y="476672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1F497D">
                      <a:lumMod val="60000"/>
                      <a:lumOff val="40000"/>
                    </a:srgbClr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13" name="Rectangle 16"/>
              <p:cNvSpPr>
                <a:spLocks noChangeArrowheads="1"/>
              </p:cNvSpPr>
              <p:nvPr/>
            </p:nvSpPr>
            <p:spPr bwMode="auto">
              <a:xfrm>
                <a:off x="35496" y="620688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14" name="Rectangle 16"/>
              <p:cNvSpPr>
                <a:spLocks noChangeArrowheads="1"/>
              </p:cNvSpPr>
              <p:nvPr/>
            </p:nvSpPr>
            <p:spPr bwMode="auto">
              <a:xfrm>
                <a:off x="35496" y="332656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ysClr val="window" lastClr="FFFFFF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</p:grpSp>
        <p:grpSp>
          <p:nvGrpSpPr>
            <p:cNvPr id="9" name="Группа 35"/>
            <p:cNvGrpSpPr/>
            <p:nvPr/>
          </p:nvGrpSpPr>
          <p:grpSpPr>
            <a:xfrm>
              <a:off x="-4599" y="17555"/>
              <a:ext cx="4315393" cy="1216107"/>
              <a:chOff x="-4599" y="17555"/>
              <a:chExt cx="4315393" cy="1216107"/>
            </a:xfrm>
          </p:grpSpPr>
          <p:sp>
            <p:nvSpPr>
              <p:cNvPr id="10" name="Text Box 18"/>
              <p:cNvSpPr txBox="1">
                <a:spLocks noChangeArrowheads="1"/>
              </p:cNvSpPr>
              <p:nvPr/>
            </p:nvSpPr>
            <p:spPr bwMode="auto">
              <a:xfrm>
                <a:off x="-4599" y="17555"/>
                <a:ext cx="4315393" cy="352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Arial" charset="0"/>
                    <a:cs typeface="Arial" charset="0"/>
                  </a:rPr>
                  <a:t>РОСТЕХНАДЗОР</a:t>
                </a: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  <p:pic>
            <p:nvPicPr>
              <p:cNvPr id="11" name="Picture 19" descr="fsetan_emblema2007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908" y="44624"/>
                <a:ext cx="1053053" cy="1189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C98421D8-4A83-4A3A-811B-9E9262F80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8120" y="5916285"/>
            <a:ext cx="600192" cy="365125"/>
          </a:xfrm>
        </p:spPr>
        <p:txBody>
          <a:bodyPr/>
          <a:lstStyle/>
          <a:p>
            <a:pPr algn="ctr">
              <a:defRPr/>
            </a:pPr>
            <a:fld id="{4F814217-A692-4320-9F69-D25E0A5EB74C}" type="slidenum">
              <a:rPr lang="ru-RU" smtClean="0">
                <a:solidFill>
                  <a:schemeClr val="bg1"/>
                </a:solidFill>
              </a:rPr>
              <a:pPr algn="ctr">
                <a:defRPr/>
              </a:pPr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617081" y="770635"/>
            <a:ext cx="52565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sng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cs typeface="Times New Roman" panose="02020603050405020304" pitchFamily="18" charset="0"/>
              </a:rPr>
              <a:t>О СИБИРСКОМ УПРАВЛЕНИИ</a:t>
            </a:r>
            <a:endParaRPr kumimoji="0" lang="ru-RU" sz="2000" b="0" i="0" u="sng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84045" y="1320655"/>
            <a:ext cx="83454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Территориальный орган межрегионального уровня, осуществляющий </a:t>
            </a:r>
            <a:r>
              <a:rPr lang="ru-RU" sz="2000" b="0" dirty="0">
                <a:latin typeface="Arial Narrow" panose="020B0606020202030204" pitchFamily="34" charset="0"/>
                <a:cs typeface="Times New Roman" panose="02020603050405020304" pitchFamily="18" charset="0"/>
              </a:rPr>
              <a:t>функции </a:t>
            </a:r>
            <a:r>
              <a:rPr lang="ru-RU" sz="2000" b="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Ростехнадзора </a:t>
            </a:r>
            <a:r>
              <a:rPr lang="ru-RU" sz="2000" b="0" dirty="0">
                <a:latin typeface="Arial Narrow" panose="020B0606020202030204" pitchFamily="34" charset="0"/>
                <a:cs typeface="Times New Roman" panose="02020603050405020304" pitchFamily="18" charset="0"/>
              </a:rPr>
              <a:t>в установленной сфере деятельности на территориях </a:t>
            </a:r>
            <a:endParaRPr lang="ru-RU" sz="2000" b="0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11 </a:t>
            </a:r>
            <a:r>
              <a:rPr lang="ru-RU" sz="2000" b="0" dirty="0">
                <a:latin typeface="Arial Narrow" panose="020B0606020202030204" pitchFamily="34" charset="0"/>
                <a:cs typeface="Times New Roman" panose="02020603050405020304" pitchFamily="18" charset="0"/>
              </a:rPr>
              <a:t>субъектов Российской </a:t>
            </a:r>
            <a:r>
              <a:rPr lang="ru-RU" sz="2000" b="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Федерации:</a:t>
            </a:r>
            <a:endParaRPr lang="ru-RU" sz="2000" b="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3772135406"/>
              </p:ext>
            </p:extLst>
          </p:nvPr>
        </p:nvGraphicFramePr>
        <p:xfrm>
          <a:off x="-14282" y="2348883"/>
          <a:ext cx="3777192" cy="2523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8556" y="2724720"/>
            <a:ext cx="6303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 Narrow" panose="020B0606020202030204" pitchFamily="34" charset="0"/>
              </a:rPr>
              <a:t>Область</a:t>
            </a:r>
            <a:endParaRPr lang="ru-RU" sz="1000" dirty="0">
              <a:latin typeface="Arial Narrow" panose="020B0606020202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6998" y="3501008"/>
            <a:ext cx="4603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latin typeface="Arial Narrow" panose="020B0606020202030204" pitchFamily="34" charset="0"/>
              </a:rPr>
              <a:t>Край</a:t>
            </a:r>
            <a:endParaRPr lang="ru-RU" sz="1100" dirty="0">
              <a:latin typeface="Arial Narrow" panose="020B0606020202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-37016" y="4224267"/>
            <a:ext cx="74090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latin typeface="Arial Narrow" panose="020B0606020202030204" pitchFamily="34" charset="0"/>
              </a:rPr>
              <a:t>Республика</a:t>
            </a:r>
            <a:endParaRPr lang="ru-RU" sz="900" dirty="0">
              <a:latin typeface="Arial Narrow" panose="020B0606020202030204" pitchFamily="34" charset="0"/>
            </a:endParaRPr>
          </a:p>
        </p:txBody>
      </p:sp>
      <p:pic>
        <p:nvPicPr>
          <p:cNvPr id="23" name="Picture 6" descr="https://s0.rbk.ru/v6_top_pics/resized/1180xH/media/img/6/20/755785577973206.jpe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889" y="5339692"/>
            <a:ext cx="2658771" cy="151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551" y="2700582"/>
            <a:ext cx="2175259" cy="1160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8" descr="C:\Users\derksenod\Desktop\РАЗНОЕ\2017г\ПУБЛИЧНЫЕ\Подготовка к публичному меропр - 2\9. Презентация Управления\Для создания презентации\48628190b0d050e5a03002dba3745274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210" y="5663009"/>
            <a:ext cx="1678271" cy="103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Прямая соединительная линия 29"/>
          <p:cNvCxnSpPr/>
          <p:nvPr/>
        </p:nvCxnSpPr>
        <p:spPr>
          <a:xfrm>
            <a:off x="3782870" y="4717165"/>
            <a:ext cx="0" cy="1872208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639" name="Picture 63" descr="http://www.kolmar.ru/upload/iblock/ab6/ab612306d1c2cd3555e88398f7e9c375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002" y="2677584"/>
            <a:ext cx="3260239" cy="217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derksenod\Desktop\РАЗНОЕ\2017г\ПУБЛИЧНЫЕ\Подготовка к публичному меропр - 2\9. Презентация Управления\Для создания презентации\Красивые фото\Алтай, котло\DJI_0658_1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160" y="4080899"/>
            <a:ext cx="1962671" cy="135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2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Объект 17" hidden="1">
            <a:extLst>
              <a:ext uri="{FF2B5EF4-FFF2-40B4-BE49-F238E27FC236}">
                <a16:creationId xmlns:a16="http://schemas.microsoft.com/office/drawing/2014/main" xmlns="" id="{3E034962-BA4C-41F2-8250-7BFD29424AD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865308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4" name="Слайд think-cell" r:id="rId6" imgW="443" imgH="443" progId="TCLayout.ActiveDocument.1">
                  <p:embed/>
                </p:oleObj>
              </mc:Choice>
              <mc:Fallback>
                <p:oleObj name="Слайд think-cell" r:id="rId6" imgW="443" imgH="44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Прямоугольник 18" hidden="1">
            <a:extLst>
              <a:ext uri="{FF2B5EF4-FFF2-40B4-BE49-F238E27FC236}">
                <a16:creationId xmlns:a16="http://schemas.microsoft.com/office/drawing/2014/main" xmlns="" id="{F5DA54A2-4FA1-4531-8C32-97F3A806811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7" name="Заголовок 3"/>
          <p:cNvGrpSpPr>
            <a:grpSpLocks noGrp="1"/>
          </p:cNvGrpSpPr>
          <p:nvPr/>
        </p:nvGrpSpPr>
        <p:grpSpPr>
          <a:xfrm>
            <a:off x="0" y="71950"/>
            <a:ext cx="8915400" cy="1161264"/>
            <a:chOff x="35496" y="25624"/>
            <a:chExt cx="9107488" cy="1208038"/>
          </a:xfrm>
        </p:grpSpPr>
        <p:grpSp>
          <p:nvGrpSpPr>
            <p:cNvPr id="8" name="Группа 34"/>
            <p:cNvGrpSpPr/>
            <p:nvPr/>
          </p:nvGrpSpPr>
          <p:grpSpPr>
            <a:xfrm>
              <a:off x="35496" y="332656"/>
              <a:ext cx="9107488" cy="419795"/>
              <a:chOff x="35496" y="332656"/>
              <a:chExt cx="9107488" cy="419795"/>
            </a:xfrm>
          </p:grpSpPr>
          <p:sp>
            <p:nvSpPr>
              <p:cNvPr id="12" name="Rectangle 16"/>
              <p:cNvSpPr>
                <a:spLocks noChangeArrowheads="1"/>
              </p:cNvSpPr>
              <p:nvPr/>
            </p:nvSpPr>
            <p:spPr bwMode="auto">
              <a:xfrm>
                <a:off x="35496" y="476672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1F497D">
                      <a:lumMod val="60000"/>
                      <a:lumOff val="40000"/>
                    </a:srgbClr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13" name="Rectangle 16"/>
              <p:cNvSpPr>
                <a:spLocks noChangeArrowheads="1"/>
              </p:cNvSpPr>
              <p:nvPr/>
            </p:nvSpPr>
            <p:spPr bwMode="auto">
              <a:xfrm>
                <a:off x="35496" y="620688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14" name="Rectangle 16"/>
              <p:cNvSpPr>
                <a:spLocks noChangeArrowheads="1"/>
              </p:cNvSpPr>
              <p:nvPr/>
            </p:nvSpPr>
            <p:spPr bwMode="auto">
              <a:xfrm>
                <a:off x="35496" y="332656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ysClr val="window" lastClr="FFFFFF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</p:grpSp>
        <p:grpSp>
          <p:nvGrpSpPr>
            <p:cNvPr id="9" name="Группа 35"/>
            <p:cNvGrpSpPr/>
            <p:nvPr/>
          </p:nvGrpSpPr>
          <p:grpSpPr>
            <a:xfrm>
              <a:off x="35496" y="25624"/>
              <a:ext cx="4315393" cy="1208038"/>
              <a:chOff x="35496" y="25624"/>
              <a:chExt cx="4315393" cy="1208038"/>
            </a:xfrm>
          </p:grpSpPr>
          <p:sp>
            <p:nvSpPr>
              <p:cNvPr id="10" name="Text Box 18"/>
              <p:cNvSpPr txBox="1">
                <a:spLocks noChangeArrowheads="1"/>
              </p:cNvSpPr>
              <p:nvPr/>
            </p:nvSpPr>
            <p:spPr bwMode="auto">
              <a:xfrm>
                <a:off x="35496" y="25624"/>
                <a:ext cx="4315393" cy="352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Arial" charset="0"/>
                    <a:cs typeface="Arial" charset="0"/>
                  </a:rPr>
                  <a:t>РОСТЕХНАДЗОР</a:t>
                </a: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  <p:pic>
            <p:nvPicPr>
              <p:cNvPr id="11" name="Picture 19" descr="fsetan_emblema2007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908" y="44624"/>
                <a:ext cx="1053053" cy="1189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C98421D8-4A83-4A3A-811B-9E9262F80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9465" y="5949282"/>
            <a:ext cx="600192" cy="365125"/>
          </a:xfrm>
        </p:spPr>
        <p:txBody>
          <a:bodyPr/>
          <a:lstStyle/>
          <a:p>
            <a:pPr algn="ctr">
              <a:defRPr/>
            </a:pPr>
            <a:fld id="{4F814217-A692-4320-9F69-D25E0A5EB74C}" type="slidenum">
              <a:rPr lang="ru-RU" smtClean="0">
                <a:solidFill>
                  <a:schemeClr val="bg1"/>
                </a:solidFill>
              </a:rPr>
              <a:pPr algn="ctr">
                <a:defRPr/>
              </a:pPr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731404" y="770635"/>
            <a:ext cx="52565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sng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cs typeface="Times New Roman" panose="02020603050405020304" pitchFamily="18" charset="0"/>
              </a:rPr>
              <a:t>ОБ ОСНОВНЫХ ПОКАЗАТЕЛЯХ</a:t>
            </a:r>
            <a:endParaRPr kumimoji="0" lang="ru-RU" sz="2000" b="0" i="0" u="sng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uLnTx/>
              <a:uFillTx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1011751"/>
              </p:ext>
            </p:extLst>
          </p:nvPr>
        </p:nvGraphicFramePr>
        <p:xfrm>
          <a:off x="268624" y="1340769"/>
          <a:ext cx="9364895" cy="4753571"/>
        </p:xfrm>
        <a:graphic>
          <a:graphicData uri="http://schemas.openxmlformats.org/drawingml/2006/table">
            <a:tbl>
              <a:tblPr/>
              <a:tblGrid>
                <a:gridCol w="758037"/>
                <a:gridCol w="4437665"/>
                <a:gridCol w="1389731"/>
                <a:gridCol w="1389731"/>
                <a:gridCol w="1389731"/>
              </a:tblGrid>
              <a:tr h="3457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6612" marR="6612" marT="661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</a:txBody>
                  <a:tcPr marL="6612" marR="6612" marT="661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2" marR="6612" marT="661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2" marR="6612" marT="661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</a:t>
                      </a:r>
                    </a:p>
                  </a:txBody>
                  <a:tcPr marL="6612" marR="6612" marT="661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170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612" marR="6612" marT="661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Кол-во проверок (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пл.и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внепл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9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6612" marR="6612" marT="661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плановых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1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</a:p>
                  </a:txBody>
                  <a:tcPr marL="6612" marR="6612" marT="661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внеплан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., из них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1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2" marR="6612" marT="661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КИП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5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612" marR="6612" marT="661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пост.надзор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2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612" marR="6612" marT="661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мероприятия по иным основаниям (по обращениям, приемка, пуск)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9245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4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2" marR="6612" marT="661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Общее количество выявленных нарушений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18753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21140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4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2" marR="6612" marT="661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Общее количество административных наказаний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4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2" marR="6612" marT="661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дисквалификаций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4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2" marR="6612" marT="661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АПД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3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2" marR="6612" marT="661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предупреждений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2" marR="6612" marT="661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административных штрафов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4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2" marR="6612" marT="661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Сумма наложенных административных штрафов (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тыс.руб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106040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91000,6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-15040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4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12" marR="6612" marT="661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Сумма взысканных административных штрафов (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тыс.руб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52975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44430,7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-8544,1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90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Объект 17" hidden="1">
            <a:extLst>
              <a:ext uri="{FF2B5EF4-FFF2-40B4-BE49-F238E27FC236}">
                <a16:creationId xmlns:a16="http://schemas.microsoft.com/office/drawing/2014/main" xmlns="" id="{3E034962-BA4C-41F2-8250-7BFD29424AD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762847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8" name="Слайд think-cell" r:id="rId6" imgW="443" imgH="443" progId="TCLayout.ActiveDocument.1">
                  <p:embed/>
                </p:oleObj>
              </mc:Choice>
              <mc:Fallback>
                <p:oleObj name="Слайд think-cell" r:id="rId6" imgW="443" imgH="44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Прямоугольник 18" hidden="1">
            <a:extLst>
              <a:ext uri="{FF2B5EF4-FFF2-40B4-BE49-F238E27FC236}">
                <a16:creationId xmlns:a16="http://schemas.microsoft.com/office/drawing/2014/main" xmlns="" id="{F5DA54A2-4FA1-4531-8C32-97F3A806811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7" name="Заголовок 3"/>
          <p:cNvGrpSpPr>
            <a:grpSpLocks noGrp="1"/>
          </p:cNvGrpSpPr>
          <p:nvPr/>
        </p:nvGrpSpPr>
        <p:grpSpPr>
          <a:xfrm>
            <a:off x="0" y="28540"/>
            <a:ext cx="8915400" cy="1204674"/>
            <a:chOff x="35496" y="-19534"/>
            <a:chExt cx="9107488" cy="1253196"/>
          </a:xfrm>
        </p:grpSpPr>
        <p:grpSp>
          <p:nvGrpSpPr>
            <p:cNvPr id="8" name="Группа 34"/>
            <p:cNvGrpSpPr/>
            <p:nvPr/>
          </p:nvGrpSpPr>
          <p:grpSpPr>
            <a:xfrm>
              <a:off x="35496" y="332656"/>
              <a:ext cx="9107488" cy="419795"/>
              <a:chOff x="35496" y="332656"/>
              <a:chExt cx="9107488" cy="419795"/>
            </a:xfrm>
          </p:grpSpPr>
          <p:sp>
            <p:nvSpPr>
              <p:cNvPr id="12" name="Rectangle 16"/>
              <p:cNvSpPr>
                <a:spLocks noChangeArrowheads="1"/>
              </p:cNvSpPr>
              <p:nvPr/>
            </p:nvSpPr>
            <p:spPr bwMode="auto">
              <a:xfrm>
                <a:off x="35496" y="476672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1F497D">
                      <a:lumMod val="60000"/>
                      <a:lumOff val="40000"/>
                    </a:srgbClr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13" name="Rectangle 16"/>
              <p:cNvSpPr>
                <a:spLocks noChangeArrowheads="1"/>
              </p:cNvSpPr>
              <p:nvPr/>
            </p:nvSpPr>
            <p:spPr bwMode="auto">
              <a:xfrm>
                <a:off x="35496" y="620688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14" name="Rectangle 16"/>
              <p:cNvSpPr>
                <a:spLocks noChangeArrowheads="1"/>
              </p:cNvSpPr>
              <p:nvPr/>
            </p:nvSpPr>
            <p:spPr bwMode="auto">
              <a:xfrm>
                <a:off x="35496" y="332656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ysClr val="window" lastClr="FFFFFF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</p:grpSp>
        <p:grpSp>
          <p:nvGrpSpPr>
            <p:cNvPr id="9" name="Группа 35"/>
            <p:cNvGrpSpPr/>
            <p:nvPr/>
          </p:nvGrpSpPr>
          <p:grpSpPr>
            <a:xfrm>
              <a:off x="35496" y="-19534"/>
              <a:ext cx="4315393" cy="1253196"/>
              <a:chOff x="35496" y="-19534"/>
              <a:chExt cx="4315393" cy="1253196"/>
            </a:xfrm>
          </p:grpSpPr>
          <p:sp>
            <p:nvSpPr>
              <p:cNvPr id="10" name="Text Box 18"/>
              <p:cNvSpPr txBox="1">
                <a:spLocks noChangeArrowheads="1"/>
              </p:cNvSpPr>
              <p:nvPr/>
            </p:nvSpPr>
            <p:spPr bwMode="auto">
              <a:xfrm>
                <a:off x="35496" y="-19534"/>
                <a:ext cx="4315393" cy="352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Arial" charset="0"/>
                    <a:cs typeface="Arial" charset="0"/>
                  </a:rPr>
                  <a:t>РОСТЕХНАДЗОР</a:t>
                </a: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  <p:pic>
            <p:nvPicPr>
              <p:cNvPr id="11" name="Picture 19" descr="fsetan_emblema2007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908" y="44624"/>
                <a:ext cx="1053053" cy="1189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C98421D8-4A83-4A3A-811B-9E9262F80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9465" y="5949282"/>
            <a:ext cx="600192" cy="365125"/>
          </a:xfrm>
        </p:spPr>
        <p:txBody>
          <a:bodyPr/>
          <a:lstStyle/>
          <a:p>
            <a:pPr algn="ctr">
              <a:defRPr/>
            </a:pPr>
            <a:fld id="{4F814217-A692-4320-9F69-D25E0A5EB74C}" type="slidenum">
              <a:rPr lang="ru-RU" smtClean="0">
                <a:solidFill>
                  <a:schemeClr val="bg1"/>
                </a:solidFill>
              </a:rPr>
              <a:pPr algn="ctr">
                <a:defRPr/>
              </a:pPr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2432720" y="64973"/>
            <a:ext cx="74168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0" u="sng" kern="0" cap="all" dirty="0" smtClean="0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Краткая статистика </a:t>
            </a:r>
            <a:r>
              <a:rPr lang="ru-RU" sz="2000" b="0" u="sng" kern="0" cap="all" dirty="0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показателей надзорной деятельности по видам надзора</a:t>
            </a:r>
            <a:endParaRPr kumimoji="0" lang="ru-RU" sz="2000" b="0" i="0" u="sng" strike="noStrike" kern="0" cap="all" spc="0" normalizeH="0" noProof="0" dirty="0">
              <a:ln>
                <a:noFill/>
              </a:ln>
              <a:solidFill>
                <a:sysClr val="windowText" lastClr="000000"/>
              </a:solidFill>
              <a:uLnTx/>
              <a:uFillTx/>
              <a:cs typeface="Times New Roman" panose="02020603050405020304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717372"/>
              </p:ext>
            </p:extLst>
          </p:nvPr>
        </p:nvGraphicFramePr>
        <p:xfrm>
          <a:off x="107504" y="1196752"/>
          <a:ext cx="9598024" cy="5544417"/>
        </p:xfrm>
        <a:graphic>
          <a:graphicData uri="http://schemas.openxmlformats.org/drawingml/2006/table">
            <a:tbl>
              <a:tblPr/>
              <a:tblGrid>
                <a:gridCol w="2180124"/>
                <a:gridCol w="1110629"/>
                <a:gridCol w="850110"/>
                <a:gridCol w="1028359"/>
                <a:gridCol w="1055782"/>
                <a:gridCol w="1028359"/>
                <a:gridCol w="822689"/>
                <a:gridCol w="747939"/>
                <a:gridCol w="774033"/>
              </a:tblGrid>
              <a:tr h="6709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показателя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Промышленная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безопасность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Тепло</a:t>
                      </a: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энергетика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Электро</a:t>
                      </a:r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энергетика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Гидротехнические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сооружения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Строительный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надзор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Надзор за СРО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ЛИФТ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ИТОГО: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23648">
                <a:tc>
                  <a:txBody>
                    <a:bodyPr/>
                    <a:lstStyle/>
                    <a:p>
                      <a:pPr marL="108000"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Кол-во проверок (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пл.и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внепл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.)</a:t>
                      </a:r>
                    </a:p>
                  </a:txBody>
                  <a:tcPr marL="8432" marR="8432" marT="8432" marB="0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116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211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358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23648">
                <a:tc>
                  <a:txBody>
                    <a:bodyPr/>
                    <a:lstStyle/>
                    <a:p>
                      <a:pPr marL="108000"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плановых</a:t>
                      </a:r>
                    </a:p>
                  </a:txBody>
                  <a:tcPr marL="8432" marR="8432" marT="8432" marB="0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91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115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23648">
                <a:tc>
                  <a:txBody>
                    <a:bodyPr/>
                    <a:lstStyle/>
                    <a:p>
                      <a:pPr marL="108000" algn="l" fontAlgn="t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внеплан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., из них</a:t>
                      </a:r>
                    </a:p>
                  </a:txBody>
                  <a:tcPr marL="8432" marR="8432" marT="8432" marB="0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211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243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23648">
                <a:tc>
                  <a:txBody>
                    <a:bodyPr/>
                    <a:lstStyle/>
                    <a:p>
                      <a:pPr marL="108000"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КИП</a:t>
                      </a:r>
                    </a:p>
                  </a:txBody>
                  <a:tcPr marL="8432" marR="8432" marT="8432" marB="0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23648">
                <a:tc>
                  <a:txBody>
                    <a:bodyPr/>
                    <a:lstStyle/>
                    <a:p>
                      <a:pPr marL="108000"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пост.надзор</a:t>
                      </a:r>
                    </a:p>
                  </a:txBody>
                  <a:tcPr marL="8432" marR="8432" marT="8432" marB="0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2905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2956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447297">
                <a:tc>
                  <a:txBody>
                    <a:bodyPr/>
                    <a:lstStyle/>
                    <a:p>
                      <a:pPr marL="108000"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 иным основаниям (в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т.ч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 по обращениям, приемка, пуск)</a:t>
                      </a:r>
                    </a:p>
                  </a:txBody>
                  <a:tcPr marL="8432" marR="8432" marT="8432" marB="0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1031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1059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6955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168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9245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447297">
                <a:tc>
                  <a:txBody>
                    <a:bodyPr/>
                    <a:lstStyle/>
                    <a:p>
                      <a:pPr marL="108000"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Общее количество выявленных нарушений</a:t>
                      </a:r>
                    </a:p>
                  </a:txBody>
                  <a:tcPr marL="8432" marR="8432" marT="8432" marB="0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13208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1150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5907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237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574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21140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480845">
                <a:tc>
                  <a:txBody>
                    <a:bodyPr/>
                    <a:lstStyle/>
                    <a:p>
                      <a:pPr marL="108000"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Общее количество административных наказаний</a:t>
                      </a:r>
                    </a:p>
                  </a:txBody>
                  <a:tcPr marL="8432" marR="8432" marT="8432" marB="0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2241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57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209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2602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23648">
                <a:tc>
                  <a:txBody>
                    <a:bodyPr/>
                    <a:lstStyle/>
                    <a:p>
                      <a:pPr marL="108000"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АПД</a:t>
                      </a:r>
                    </a:p>
                  </a:txBody>
                  <a:tcPr marL="8432" marR="8432" marT="8432" marB="0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241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242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23648">
                <a:tc>
                  <a:txBody>
                    <a:bodyPr/>
                    <a:lstStyle/>
                    <a:p>
                      <a:pPr marL="108000"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предупреждений</a:t>
                      </a:r>
                    </a:p>
                  </a:txBody>
                  <a:tcPr marL="8432" marR="8432" marT="8432" marB="0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259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122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496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23648">
                <a:tc>
                  <a:txBody>
                    <a:bodyPr/>
                    <a:lstStyle/>
                    <a:p>
                      <a:pPr marL="108000"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административных штрафов</a:t>
                      </a:r>
                    </a:p>
                  </a:txBody>
                  <a:tcPr marL="8432" marR="8432" marT="8432" marB="0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1741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86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1864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469662">
                <a:tc>
                  <a:txBody>
                    <a:bodyPr/>
                    <a:lstStyle/>
                    <a:p>
                      <a:pPr marL="108000"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Сумма наложенных адм. штрафов (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тыс.руб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.)</a:t>
                      </a:r>
                    </a:p>
                  </a:txBody>
                  <a:tcPr marL="8432" marR="8432" marT="8432" marB="0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83932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771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1949,6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492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3830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91000,6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447297">
                <a:tc>
                  <a:txBody>
                    <a:bodyPr/>
                    <a:lstStyle/>
                    <a:p>
                      <a:pPr marL="108000"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Сумма взысканных адм. штрафов (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тыс.руб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.)</a:t>
                      </a:r>
                    </a:p>
                  </a:txBody>
                  <a:tcPr marL="8432" marR="8432" marT="8432" marB="0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41507,5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223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636,2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1620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44430,7</a:t>
                      </a:r>
                    </a:p>
                  </a:txBody>
                  <a:tcPr marL="8432" marR="8432" marT="8432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884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Объект 17" hidden="1">
            <a:extLst>
              <a:ext uri="{FF2B5EF4-FFF2-40B4-BE49-F238E27FC236}">
                <a16:creationId xmlns:a16="http://schemas.microsoft.com/office/drawing/2014/main" xmlns="" id="{3E034962-BA4C-41F2-8250-7BFD29424AD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838663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0" name="Слайд think-cell" r:id="rId6" imgW="443" imgH="443" progId="TCLayout.ActiveDocument.1">
                  <p:embed/>
                </p:oleObj>
              </mc:Choice>
              <mc:Fallback>
                <p:oleObj name="Слайд think-cell" r:id="rId6" imgW="443" imgH="44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Прямоугольник 18" hidden="1">
            <a:extLst>
              <a:ext uri="{FF2B5EF4-FFF2-40B4-BE49-F238E27FC236}">
                <a16:creationId xmlns:a16="http://schemas.microsoft.com/office/drawing/2014/main" xmlns="" id="{F5DA54A2-4FA1-4531-8C32-97F3A806811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C98421D8-4A83-4A3A-811B-9E9262F80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9465" y="5949282"/>
            <a:ext cx="600192" cy="365125"/>
          </a:xfrm>
        </p:spPr>
        <p:txBody>
          <a:bodyPr/>
          <a:lstStyle/>
          <a:p>
            <a:pPr algn="ctr">
              <a:defRPr/>
            </a:pPr>
            <a:fld id="{4F814217-A692-4320-9F69-D25E0A5EB74C}" type="slidenum">
              <a:rPr lang="ru-RU" smtClean="0">
                <a:solidFill>
                  <a:schemeClr val="bg1"/>
                </a:solidFill>
              </a:rPr>
              <a:pPr algn="ctr">
                <a:defRPr/>
              </a:pPr>
              <a:t>6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Text Box 18"/>
          <p:cNvSpPr txBox="1">
            <a:spLocks noChangeArrowheads="1"/>
          </p:cNvSpPr>
          <p:nvPr/>
        </p:nvSpPr>
        <p:spPr bwMode="auto">
          <a:xfrm>
            <a:off x="1025491" y="165123"/>
            <a:ext cx="871841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1" kern="0" cap="all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Статистика </a:t>
            </a:r>
            <a:r>
              <a:rPr lang="ru-RU" sz="2000" b="1" kern="0" cap="all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применения </a:t>
            </a:r>
            <a:endParaRPr lang="ru-RU" sz="2000" b="1" kern="0" cap="all" dirty="0" smtClean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ru-RU" sz="2000" b="1" kern="0" cap="all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профилактических </a:t>
            </a:r>
            <a:r>
              <a:rPr lang="ru-RU" sz="2000" b="1" kern="0" cap="all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мероприятий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469798"/>
              </p:ext>
            </p:extLst>
          </p:nvPr>
        </p:nvGraphicFramePr>
        <p:xfrm>
          <a:off x="122647" y="1006478"/>
          <a:ext cx="9660708" cy="2160239"/>
        </p:xfrm>
        <a:graphic>
          <a:graphicData uri="http://schemas.openxmlformats.org/drawingml/2006/table">
            <a:tbl>
              <a:tblPr/>
              <a:tblGrid>
                <a:gridCol w="1286168"/>
                <a:gridCol w="390949"/>
                <a:gridCol w="390949"/>
                <a:gridCol w="424385"/>
                <a:gridCol w="411525"/>
                <a:gridCol w="424385"/>
                <a:gridCol w="411525"/>
                <a:gridCol w="380661"/>
                <a:gridCol w="393521"/>
                <a:gridCol w="390949"/>
                <a:gridCol w="362657"/>
                <a:gridCol w="390949"/>
                <a:gridCol w="360085"/>
                <a:gridCol w="349798"/>
                <a:gridCol w="401237"/>
                <a:gridCol w="411525"/>
                <a:gridCol w="390949"/>
                <a:gridCol w="401237"/>
                <a:gridCol w="401237"/>
                <a:gridCol w="462967"/>
                <a:gridCol w="411525"/>
                <a:gridCol w="411525"/>
              </a:tblGrid>
              <a:tr h="37524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показателя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ПБ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ЭЭ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ГТС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ТЭ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Лифт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2875">
                <a:tc v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709" marR="6709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±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±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±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±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±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±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±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332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информирование</a:t>
                      </a: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4307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3118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-1189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5495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6508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+1013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595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605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+10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2028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2842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+814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128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-128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12553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13073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+520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008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объявление предостережений</a:t>
                      </a: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474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315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-159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423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465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+42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85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65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-20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71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71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1083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956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-127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467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консультирование</a:t>
                      </a: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2205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2310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+105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563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939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+376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65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129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+64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49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-9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944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683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-261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3826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4101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+275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312"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профилактические визиты</a:t>
                      </a:r>
                    </a:p>
                  </a:txBody>
                  <a:tcPr marL="7268" marR="7268" marT="6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198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+198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+27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-18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+39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266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+246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85560" y="4000518"/>
            <a:ext cx="6353441" cy="2185214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21650">
                <a:schemeClr val="accent6">
                  <a:lumMod val="20000"/>
                  <a:lumOff val="80000"/>
                </a:schemeClr>
              </a:gs>
              <a:gs pos="50000">
                <a:srgbClr val="FFFFFF"/>
              </a:gs>
              <a:gs pos="99000">
                <a:schemeClr val="bg1">
                  <a:lumMod val="95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Профилактические мероприятия (ст. 45 248-ФЗ)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200" b="1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1) информирование;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2) обобщение правоприменительной практики;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3) меры стимулирования добросовестности;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4) объявление предостережения;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5) консультирование;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6)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самообследование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7) профилактический визит.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76432" y="6262145"/>
            <a:ext cx="83194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cap="all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Наказание не является целью, цель – профилактика!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946407" y="6656970"/>
            <a:ext cx="8633451" cy="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73825" y="3212977"/>
            <a:ext cx="95583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 Narrow" panose="020B0606020202030204" pitchFamily="34" charset="0"/>
              </a:rPr>
              <a:t>За </a:t>
            </a:r>
            <a:r>
              <a:rPr lang="ru-RU" dirty="0">
                <a:latin typeface="Arial Narrow" panose="020B0606020202030204" pitchFamily="34" charset="0"/>
              </a:rPr>
              <a:t>первое полугодие 2026 года Управлением </a:t>
            </a:r>
            <a:r>
              <a:rPr lang="ru-RU" dirty="0" smtClean="0">
                <a:latin typeface="Arial Narrow" panose="020B0606020202030204" pitchFamily="34" charset="0"/>
              </a:rPr>
              <a:t>всего проведено </a:t>
            </a:r>
            <a:r>
              <a:rPr lang="ru-RU" dirty="0">
                <a:latin typeface="Arial Narrow" panose="020B0606020202030204" pitchFamily="34" charset="0"/>
              </a:rPr>
              <a:t>18397 профилактических мероприятий (за 6 мес. 2025 г. всего было проведено 17495 (+902))</a:t>
            </a:r>
          </a:p>
        </p:txBody>
      </p:sp>
      <p:grpSp>
        <p:nvGrpSpPr>
          <p:cNvPr id="14" name="Заголовок 3"/>
          <p:cNvGrpSpPr>
            <a:grpSpLocks noGrp="1"/>
          </p:cNvGrpSpPr>
          <p:nvPr/>
        </p:nvGrpSpPr>
        <p:grpSpPr>
          <a:xfrm>
            <a:off x="0" y="82457"/>
            <a:ext cx="8915400" cy="1150757"/>
            <a:chOff x="35496" y="36555"/>
            <a:chExt cx="9107488" cy="1197107"/>
          </a:xfrm>
        </p:grpSpPr>
        <p:grpSp>
          <p:nvGrpSpPr>
            <p:cNvPr id="17" name="Группа 34"/>
            <p:cNvGrpSpPr/>
            <p:nvPr/>
          </p:nvGrpSpPr>
          <p:grpSpPr>
            <a:xfrm>
              <a:off x="35496" y="332656"/>
              <a:ext cx="9107488" cy="419795"/>
              <a:chOff x="35496" y="332656"/>
              <a:chExt cx="9107488" cy="419795"/>
            </a:xfrm>
          </p:grpSpPr>
          <p:sp>
            <p:nvSpPr>
              <p:cNvPr id="23" name="Rectangle 16"/>
              <p:cNvSpPr>
                <a:spLocks noChangeArrowheads="1"/>
              </p:cNvSpPr>
              <p:nvPr/>
            </p:nvSpPr>
            <p:spPr bwMode="auto">
              <a:xfrm>
                <a:off x="35496" y="476672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1F497D">
                      <a:lumMod val="60000"/>
                      <a:lumOff val="40000"/>
                    </a:srgbClr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24" name="Rectangle 16"/>
              <p:cNvSpPr>
                <a:spLocks noChangeArrowheads="1"/>
              </p:cNvSpPr>
              <p:nvPr/>
            </p:nvSpPr>
            <p:spPr bwMode="auto">
              <a:xfrm>
                <a:off x="35496" y="620688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25" name="Rectangle 16"/>
              <p:cNvSpPr>
                <a:spLocks noChangeArrowheads="1"/>
              </p:cNvSpPr>
              <p:nvPr/>
            </p:nvSpPr>
            <p:spPr bwMode="auto">
              <a:xfrm>
                <a:off x="35496" y="332656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ysClr val="window" lastClr="FFFFFF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</p:grpSp>
        <p:grpSp>
          <p:nvGrpSpPr>
            <p:cNvPr id="20" name="Группа 35"/>
            <p:cNvGrpSpPr/>
            <p:nvPr/>
          </p:nvGrpSpPr>
          <p:grpSpPr>
            <a:xfrm>
              <a:off x="35496" y="36555"/>
              <a:ext cx="4315393" cy="1197107"/>
              <a:chOff x="35496" y="36555"/>
              <a:chExt cx="4315393" cy="1197107"/>
            </a:xfrm>
          </p:grpSpPr>
          <p:sp>
            <p:nvSpPr>
              <p:cNvPr id="21" name="Text Box 18"/>
              <p:cNvSpPr txBox="1">
                <a:spLocks noChangeArrowheads="1"/>
              </p:cNvSpPr>
              <p:nvPr/>
            </p:nvSpPr>
            <p:spPr bwMode="auto">
              <a:xfrm>
                <a:off x="35496" y="36555"/>
                <a:ext cx="4315393" cy="352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Arial" charset="0"/>
                    <a:cs typeface="Arial" charset="0"/>
                  </a:rPr>
                  <a:t>РОСТЕХНАДЗОР</a:t>
                </a: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  <p:pic>
            <p:nvPicPr>
              <p:cNvPr id="22" name="Picture 19" descr="fsetan_emblema2007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908" y="44624"/>
                <a:ext cx="1053053" cy="1189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6" name="Text Box 18"/>
          <p:cNvSpPr txBox="1">
            <a:spLocks noChangeArrowheads="1"/>
          </p:cNvSpPr>
          <p:nvPr/>
        </p:nvSpPr>
        <p:spPr bwMode="auto">
          <a:xfrm>
            <a:off x="3116817" y="78651"/>
            <a:ext cx="64518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0" u="sng" kern="0" cap="all" dirty="0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О работе по профилактике нарушений</a:t>
            </a:r>
            <a:endParaRPr kumimoji="0" lang="ru-RU" sz="2000" b="0" i="0" u="sng" strike="noStrike" kern="0" cap="all" spc="0" normalizeH="0" noProof="0" dirty="0">
              <a:ln>
                <a:noFill/>
              </a:ln>
              <a:solidFill>
                <a:sysClr val="windowText" lastClr="000000"/>
              </a:solidFill>
              <a:uLnTx/>
              <a:uFillTx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85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Объект 17" hidden="1">
            <a:extLst>
              <a:ext uri="{FF2B5EF4-FFF2-40B4-BE49-F238E27FC236}">
                <a16:creationId xmlns:a16="http://schemas.microsoft.com/office/drawing/2014/main" xmlns="" id="{3E034962-BA4C-41F2-8250-7BFD29424AD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808023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4" name="Слайд think-cell" r:id="rId6" imgW="443" imgH="443" progId="TCLayout.ActiveDocument.1">
                  <p:embed/>
                </p:oleObj>
              </mc:Choice>
              <mc:Fallback>
                <p:oleObj name="Слайд think-cell" r:id="rId6" imgW="443" imgH="44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Прямоугольник 18" hidden="1">
            <a:extLst>
              <a:ext uri="{FF2B5EF4-FFF2-40B4-BE49-F238E27FC236}">
                <a16:creationId xmlns:a16="http://schemas.microsoft.com/office/drawing/2014/main" xmlns="" id="{F5DA54A2-4FA1-4531-8C32-97F3A806811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C98421D8-4A83-4A3A-811B-9E9262F80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9465" y="5949282"/>
            <a:ext cx="600192" cy="365125"/>
          </a:xfrm>
        </p:spPr>
        <p:txBody>
          <a:bodyPr/>
          <a:lstStyle/>
          <a:p>
            <a:pPr algn="ctr">
              <a:defRPr/>
            </a:pPr>
            <a:fld id="{4F814217-A692-4320-9F69-D25E0A5EB74C}" type="slidenum">
              <a:rPr lang="ru-RU" smtClean="0">
                <a:solidFill>
                  <a:schemeClr val="bg1"/>
                </a:solidFill>
              </a:rPr>
              <a:pPr algn="ctr">
                <a:defRPr/>
              </a:pPr>
              <a:t>7</a:t>
            </a:fld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6807495"/>
              </p:ext>
            </p:extLst>
          </p:nvPr>
        </p:nvGraphicFramePr>
        <p:xfrm>
          <a:off x="272517" y="1340768"/>
          <a:ext cx="1950244" cy="1770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2567813"/>
              </p:ext>
            </p:extLst>
          </p:nvPr>
        </p:nvGraphicFramePr>
        <p:xfrm>
          <a:off x="2612740" y="1268761"/>
          <a:ext cx="1794199" cy="1844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3" name="Диаграмма 12" title="Смертельный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8315070"/>
              </p:ext>
            </p:extLst>
          </p:nvPr>
        </p:nvGraphicFramePr>
        <p:xfrm>
          <a:off x="4946448" y="1340769"/>
          <a:ext cx="1794199" cy="1809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795116"/>
              </p:ext>
            </p:extLst>
          </p:nvPr>
        </p:nvGraphicFramePr>
        <p:xfrm>
          <a:off x="7215252" y="1340768"/>
          <a:ext cx="2028225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67220" y="3429000"/>
            <a:ext cx="9876895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Смертельные несчастные случаи за 6 месяцев 2026: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24.02.2026 ООО «Синтез» (Алтайский край)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отравление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окисью углерода.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23.03.2026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«Рудник «Веселый» (Республика Алтай)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падение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куска горной массы на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рабочего.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23.04.2026 АО «Знамя» (Кемеровская область)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ведении работ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полигоне по уничтожению отходов производства эмульсионных взрывчатых материалов сжиганием, произошел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взрыв.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Аварии за 6 месяцев 2026: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23.04.2026 АО «Знамя» (Кемеровская область) при ведении работ на полигоне по уничтожению отходов производства эмульсионных взрывчатых материалов сжиганием, произошел взрыв.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22.05.2026 ООО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АвтоГаз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(Алтайский край)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возгорание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насосном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13.06.2026  АО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Омскоблгаз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(Омская область)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возгорание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кранового узла в результате удара молнии в крановый узел (узла учета газа) Ду50 надземного стального газопровода высокого давления (0,6 Мпа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Заголовок 3"/>
          <p:cNvGrpSpPr>
            <a:grpSpLocks noGrp="1"/>
          </p:cNvGrpSpPr>
          <p:nvPr/>
        </p:nvGrpSpPr>
        <p:grpSpPr>
          <a:xfrm>
            <a:off x="-5612" y="34796"/>
            <a:ext cx="8921013" cy="1198418"/>
            <a:chOff x="29762" y="-13026"/>
            <a:chExt cx="9113222" cy="1246688"/>
          </a:xfrm>
        </p:grpSpPr>
        <p:grpSp>
          <p:nvGrpSpPr>
            <p:cNvPr id="20" name="Группа 34"/>
            <p:cNvGrpSpPr/>
            <p:nvPr/>
          </p:nvGrpSpPr>
          <p:grpSpPr>
            <a:xfrm>
              <a:off x="35496" y="332656"/>
              <a:ext cx="9107488" cy="419795"/>
              <a:chOff x="35496" y="332656"/>
              <a:chExt cx="9107488" cy="419795"/>
            </a:xfrm>
          </p:grpSpPr>
          <p:sp>
            <p:nvSpPr>
              <p:cNvPr id="24" name="Rectangle 16"/>
              <p:cNvSpPr>
                <a:spLocks noChangeArrowheads="1"/>
              </p:cNvSpPr>
              <p:nvPr/>
            </p:nvSpPr>
            <p:spPr bwMode="auto">
              <a:xfrm>
                <a:off x="35496" y="476672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1F497D">
                      <a:lumMod val="60000"/>
                      <a:lumOff val="40000"/>
                    </a:srgbClr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26" name="Rectangle 16"/>
              <p:cNvSpPr>
                <a:spLocks noChangeArrowheads="1"/>
              </p:cNvSpPr>
              <p:nvPr/>
            </p:nvSpPr>
            <p:spPr bwMode="auto">
              <a:xfrm>
                <a:off x="35496" y="620688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27" name="Rectangle 16"/>
              <p:cNvSpPr>
                <a:spLocks noChangeArrowheads="1"/>
              </p:cNvSpPr>
              <p:nvPr/>
            </p:nvSpPr>
            <p:spPr bwMode="auto">
              <a:xfrm>
                <a:off x="35496" y="332656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ysClr val="window" lastClr="FFFFFF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</p:grpSp>
        <p:grpSp>
          <p:nvGrpSpPr>
            <p:cNvPr id="21" name="Группа 35"/>
            <p:cNvGrpSpPr/>
            <p:nvPr/>
          </p:nvGrpSpPr>
          <p:grpSpPr>
            <a:xfrm>
              <a:off x="29762" y="-13026"/>
              <a:ext cx="4315393" cy="1246688"/>
              <a:chOff x="29762" y="-13026"/>
              <a:chExt cx="4315393" cy="1246688"/>
            </a:xfrm>
          </p:grpSpPr>
          <p:sp>
            <p:nvSpPr>
              <p:cNvPr id="22" name="Text Box 18"/>
              <p:cNvSpPr txBox="1">
                <a:spLocks noChangeArrowheads="1"/>
              </p:cNvSpPr>
              <p:nvPr/>
            </p:nvSpPr>
            <p:spPr bwMode="auto">
              <a:xfrm>
                <a:off x="29762" y="-13026"/>
                <a:ext cx="4315393" cy="352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Arial" charset="0"/>
                    <a:cs typeface="Arial" charset="0"/>
                  </a:rPr>
                  <a:t>РОСТЕХНАДЗОР</a:t>
                </a: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  <p:pic>
            <p:nvPicPr>
              <p:cNvPr id="23" name="Picture 19" descr="fsetan_emblema2007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908" y="44624"/>
                <a:ext cx="1053053" cy="1189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2576736" y="165123"/>
            <a:ext cx="716717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0" kern="0" cap="all" dirty="0">
                <a:cs typeface="Times New Roman" panose="02020603050405020304" pitchFamily="18" charset="0"/>
              </a:rPr>
              <a:t>Состояние аварийности и травматизма </a:t>
            </a:r>
            <a:endParaRPr lang="ru-RU" sz="2000" b="0" kern="0" cap="all" dirty="0" smtClean="0"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ru-RU" sz="2000" b="0" kern="0" cap="all" dirty="0" smtClean="0">
                <a:cs typeface="Times New Roman" panose="02020603050405020304" pitchFamily="18" charset="0"/>
              </a:rPr>
              <a:t>на </a:t>
            </a:r>
            <a:r>
              <a:rPr lang="ru-RU" sz="2000" b="0" kern="0" cap="all" dirty="0">
                <a:cs typeface="Times New Roman" panose="02020603050405020304" pitchFamily="18" charset="0"/>
              </a:rPr>
              <a:t>поднадзорных предприятиях </a:t>
            </a:r>
            <a:endParaRPr kumimoji="0" lang="ru-RU" sz="2000" b="0" i="0" strike="noStrike" kern="0" cap="all" spc="0" normalizeH="0" noProof="0" dirty="0">
              <a:ln>
                <a:noFill/>
              </a:ln>
              <a:uLnTx/>
              <a:uFillTx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18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Заголовок 3"/>
          <p:cNvGrpSpPr>
            <a:grpSpLocks noGrp="1"/>
          </p:cNvGrpSpPr>
          <p:nvPr/>
        </p:nvGrpSpPr>
        <p:grpSpPr>
          <a:xfrm>
            <a:off x="-5612" y="34796"/>
            <a:ext cx="8921013" cy="1198418"/>
            <a:chOff x="29762" y="-13026"/>
            <a:chExt cx="9113222" cy="1246688"/>
          </a:xfrm>
        </p:grpSpPr>
        <p:grpSp>
          <p:nvGrpSpPr>
            <p:cNvPr id="13" name="Группа 34"/>
            <p:cNvGrpSpPr/>
            <p:nvPr/>
          </p:nvGrpSpPr>
          <p:grpSpPr>
            <a:xfrm>
              <a:off x="35496" y="332656"/>
              <a:ext cx="9107488" cy="419795"/>
              <a:chOff x="35496" y="332656"/>
              <a:chExt cx="9107488" cy="419795"/>
            </a:xfrm>
          </p:grpSpPr>
          <p:sp>
            <p:nvSpPr>
              <p:cNvPr id="22" name="Rectangle 16"/>
              <p:cNvSpPr>
                <a:spLocks noChangeArrowheads="1"/>
              </p:cNvSpPr>
              <p:nvPr/>
            </p:nvSpPr>
            <p:spPr bwMode="auto">
              <a:xfrm>
                <a:off x="35496" y="476672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1F497D">
                      <a:lumMod val="60000"/>
                      <a:lumOff val="40000"/>
                    </a:srgbClr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23" name="Rectangle 16"/>
              <p:cNvSpPr>
                <a:spLocks noChangeArrowheads="1"/>
              </p:cNvSpPr>
              <p:nvPr/>
            </p:nvSpPr>
            <p:spPr bwMode="auto">
              <a:xfrm>
                <a:off x="35496" y="620688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24" name="Rectangle 16"/>
              <p:cNvSpPr>
                <a:spLocks noChangeArrowheads="1"/>
              </p:cNvSpPr>
              <p:nvPr/>
            </p:nvSpPr>
            <p:spPr bwMode="auto">
              <a:xfrm>
                <a:off x="35496" y="332656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ysClr val="window" lastClr="FFFFFF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</p:grpSp>
        <p:grpSp>
          <p:nvGrpSpPr>
            <p:cNvPr id="14" name="Группа 35"/>
            <p:cNvGrpSpPr/>
            <p:nvPr/>
          </p:nvGrpSpPr>
          <p:grpSpPr>
            <a:xfrm>
              <a:off x="29762" y="-13026"/>
              <a:ext cx="4315393" cy="1246688"/>
              <a:chOff x="29762" y="-13026"/>
              <a:chExt cx="4315393" cy="1246688"/>
            </a:xfrm>
          </p:grpSpPr>
          <p:sp>
            <p:nvSpPr>
              <p:cNvPr id="17" name="Text Box 18"/>
              <p:cNvSpPr txBox="1">
                <a:spLocks noChangeArrowheads="1"/>
              </p:cNvSpPr>
              <p:nvPr/>
            </p:nvSpPr>
            <p:spPr bwMode="auto">
              <a:xfrm>
                <a:off x="29762" y="-13026"/>
                <a:ext cx="4315393" cy="352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Arial" charset="0"/>
                    <a:cs typeface="Arial" charset="0"/>
                  </a:rPr>
                  <a:t>РОСТЕХНАДЗОР</a:t>
                </a: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  <p:pic>
            <p:nvPicPr>
              <p:cNvPr id="21" name="Picture 19" descr="fsetan_emblema2007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908" y="44624"/>
                <a:ext cx="1053053" cy="1189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aphicFrame>
        <p:nvGraphicFramePr>
          <p:cNvPr id="18" name="Объект 17" hidden="1">
            <a:extLst>
              <a:ext uri="{FF2B5EF4-FFF2-40B4-BE49-F238E27FC236}">
                <a16:creationId xmlns:a16="http://schemas.microsoft.com/office/drawing/2014/main" xmlns="" id="{3E034962-BA4C-41F2-8250-7BFD29424AD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001119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8" name="Слайд think-cell" r:id="rId7" imgW="443" imgH="443" progId="TCLayout.ActiveDocument.1">
                  <p:embed/>
                </p:oleObj>
              </mc:Choice>
              <mc:Fallback>
                <p:oleObj name="Слайд think-cell" r:id="rId7" imgW="443" imgH="44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Прямоугольник 18" hidden="1">
            <a:extLst>
              <a:ext uri="{FF2B5EF4-FFF2-40B4-BE49-F238E27FC236}">
                <a16:creationId xmlns:a16="http://schemas.microsoft.com/office/drawing/2014/main" xmlns="" id="{F5DA54A2-4FA1-4531-8C32-97F3A806811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C98421D8-4A83-4A3A-811B-9E9262F80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9465" y="5949282"/>
            <a:ext cx="600192" cy="365125"/>
          </a:xfrm>
        </p:spPr>
        <p:txBody>
          <a:bodyPr/>
          <a:lstStyle/>
          <a:p>
            <a:pPr algn="ctr">
              <a:defRPr/>
            </a:pPr>
            <a:fld id="{4F814217-A692-4320-9F69-D25E0A5EB74C}" type="slidenum">
              <a:rPr lang="ru-RU" smtClean="0">
                <a:solidFill>
                  <a:schemeClr val="bg1"/>
                </a:solidFill>
              </a:rPr>
              <a:pPr algn="ctr">
                <a:defRPr/>
              </a:pPr>
              <a:t>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3584848" y="215771"/>
            <a:ext cx="61352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0" kern="0" cap="all" dirty="0">
                <a:cs typeface="Times New Roman" panose="02020603050405020304" pitchFamily="18" charset="0"/>
              </a:rPr>
              <a:t>Общие сведения об использовании </a:t>
            </a:r>
            <a:r>
              <a:rPr lang="ru-RU" sz="2000" b="0" kern="0" cap="all" dirty="0" smtClean="0">
                <a:cs typeface="Times New Roman" panose="02020603050405020304" pitchFamily="18" charset="0"/>
              </a:rPr>
              <a:t>мобильного приложения </a:t>
            </a:r>
            <a:r>
              <a:rPr lang="ru-RU" sz="2000" b="0" kern="0" cap="all" dirty="0">
                <a:cs typeface="Times New Roman" panose="02020603050405020304" pitchFamily="18" charset="0"/>
              </a:rPr>
              <a:t>«Инспектор»</a:t>
            </a:r>
            <a:endParaRPr kumimoji="0" lang="ru-RU" sz="2000" b="0" i="0" strike="noStrike" kern="0" cap="all" spc="0" normalizeH="0" noProof="0" dirty="0">
              <a:ln>
                <a:noFill/>
              </a:ln>
              <a:uLnTx/>
              <a:uFillTx/>
              <a:cs typeface="Times New Roman" panose="02020603050405020304" pitchFamily="18" charset="0"/>
            </a:endParaRPr>
          </a:p>
        </p:txBody>
      </p:sp>
      <p:pic>
        <p:nvPicPr>
          <p:cNvPr id="62466" name="Picture 2" descr="C:\Users\od.derksen\Desktop\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992" y="1006478"/>
            <a:ext cx="7908586" cy="3420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6463" y="4487564"/>
            <a:ext cx="96730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Мобильное приложение «Инспектор» — это ключевой инструмент </a:t>
            </a:r>
            <a:r>
              <a:rPr lang="ru-RU" dirty="0" err="1"/>
              <a:t>Минцифры</a:t>
            </a:r>
            <a:r>
              <a:rPr lang="ru-RU" dirty="0"/>
              <a:t> РФ на базе ГИС ТОР КНД, позволяющий </a:t>
            </a:r>
            <a:r>
              <a:rPr lang="ru-RU" dirty="0" err="1"/>
              <a:t>Ростехнадзору</a:t>
            </a:r>
            <a:r>
              <a:rPr lang="ru-RU" dirty="0"/>
              <a:t> проводить проверки, профилактические визиты и консультирование компаний полностью в дистанционном формате по видеоконференцсвязи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Сбои при работе с мобильным приложением «Инспектор» </a:t>
            </a:r>
            <a:r>
              <a:rPr lang="ru-RU" dirty="0" smtClean="0"/>
              <a:t>связаны </a:t>
            </a:r>
            <a:r>
              <a:rPr lang="ru-RU" dirty="0"/>
              <a:t>с авторизацией через </a:t>
            </a:r>
            <a:r>
              <a:rPr lang="ru-RU" dirty="0" err="1"/>
              <a:t>Госуслуги</a:t>
            </a:r>
            <a:r>
              <a:rPr lang="ru-RU" dirty="0"/>
              <a:t>, аппаратной несовместимостью, </a:t>
            </a:r>
            <a:r>
              <a:rPr lang="ru-RU" dirty="0" smtClean="0"/>
              <a:t>ошибками </a:t>
            </a:r>
            <a:r>
              <a:rPr lang="ru-RU" dirty="0"/>
              <a:t>подключения к видеоконференцсвязи, проблемы с видео и звуком.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18541" y="1124744"/>
            <a:ext cx="2262251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2485" name="Picture 21" descr="https://knd.gov.ru/documents/20121/537609/ma-block-2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17" y="1250078"/>
            <a:ext cx="3038775" cy="284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61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Заголовок 3"/>
          <p:cNvGrpSpPr>
            <a:grpSpLocks noGrp="1"/>
          </p:cNvGrpSpPr>
          <p:nvPr/>
        </p:nvGrpSpPr>
        <p:grpSpPr>
          <a:xfrm>
            <a:off x="-5612" y="34796"/>
            <a:ext cx="8921013" cy="1097646"/>
            <a:chOff x="29762" y="-13026"/>
            <a:chExt cx="9113222" cy="1141857"/>
          </a:xfrm>
        </p:grpSpPr>
        <p:grpSp>
          <p:nvGrpSpPr>
            <p:cNvPr id="26" name="Группа 34"/>
            <p:cNvGrpSpPr/>
            <p:nvPr/>
          </p:nvGrpSpPr>
          <p:grpSpPr>
            <a:xfrm>
              <a:off x="35496" y="332656"/>
              <a:ext cx="9107488" cy="419795"/>
              <a:chOff x="35496" y="332656"/>
              <a:chExt cx="9107488" cy="419795"/>
            </a:xfrm>
          </p:grpSpPr>
          <p:sp>
            <p:nvSpPr>
              <p:cNvPr id="30" name="Rectangle 16"/>
              <p:cNvSpPr>
                <a:spLocks noChangeArrowheads="1"/>
              </p:cNvSpPr>
              <p:nvPr/>
            </p:nvSpPr>
            <p:spPr bwMode="auto">
              <a:xfrm>
                <a:off x="35496" y="476672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1F497D">
                      <a:lumMod val="60000"/>
                      <a:lumOff val="40000"/>
                    </a:srgbClr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31" name="Rectangle 16"/>
              <p:cNvSpPr>
                <a:spLocks noChangeArrowheads="1"/>
              </p:cNvSpPr>
              <p:nvPr/>
            </p:nvSpPr>
            <p:spPr bwMode="auto">
              <a:xfrm>
                <a:off x="35496" y="620688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  <p:sp>
            <p:nvSpPr>
              <p:cNvPr id="32" name="Rectangle 16"/>
              <p:cNvSpPr>
                <a:spLocks noChangeArrowheads="1"/>
              </p:cNvSpPr>
              <p:nvPr/>
            </p:nvSpPr>
            <p:spPr bwMode="auto">
              <a:xfrm>
                <a:off x="35496" y="332656"/>
                <a:ext cx="9107488" cy="131763"/>
              </a:xfrm>
              <a:prstGeom prst="rect">
                <a:avLst/>
              </a:prstGeom>
              <a:gradFill rotWithShape="0">
                <a:gsLst>
                  <a:gs pos="0">
                    <a:sysClr val="window" lastClr="FFFFFF"/>
                  </a:gs>
                  <a:gs pos="100000">
                    <a:sysClr val="window" lastClr="FFFFFF">
                      <a:alpha val="5000"/>
                    </a:sys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Arial" pitchFamily="34" charset="0"/>
                </a:endParaRPr>
              </a:p>
            </p:txBody>
          </p:sp>
        </p:grpSp>
        <p:grpSp>
          <p:nvGrpSpPr>
            <p:cNvPr id="27" name="Группа 35"/>
            <p:cNvGrpSpPr/>
            <p:nvPr/>
          </p:nvGrpSpPr>
          <p:grpSpPr>
            <a:xfrm>
              <a:off x="29762" y="-13026"/>
              <a:ext cx="4315393" cy="1141857"/>
              <a:chOff x="29762" y="-13026"/>
              <a:chExt cx="4315393" cy="1141857"/>
            </a:xfrm>
          </p:grpSpPr>
          <p:sp>
            <p:nvSpPr>
              <p:cNvPr id="28" name="Text Box 18"/>
              <p:cNvSpPr txBox="1">
                <a:spLocks noChangeArrowheads="1"/>
              </p:cNvSpPr>
              <p:nvPr/>
            </p:nvSpPr>
            <p:spPr bwMode="auto">
              <a:xfrm>
                <a:off x="29762" y="-13026"/>
                <a:ext cx="4315393" cy="352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Arial" charset="0"/>
                    <a:cs typeface="Arial" charset="0"/>
                  </a:rPr>
                  <a:t>РОСТЕХНАДЗОР</a:t>
                </a: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cs typeface="Arial" charset="0"/>
                </a:endParaRPr>
              </a:p>
            </p:txBody>
          </p:sp>
          <p:pic>
            <p:nvPicPr>
              <p:cNvPr id="29" name="Picture 19" descr="fsetan_emblema2007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908" y="44624"/>
                <a:ext cx="960211" cy="1084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aphicFrame>
        <p:nvGraphicFramePr>
          <p:cNvPr id="18" name="Объект 17" hidden="1">
            <a:extLst>
              <a:ext uri="{FF2B5EF4-FFF2-40B4-BE49-F238E27FC236}">
                <a16:creationId xmlns:a16="http://schemas.microsoft.com/office/drawing/2014/main" xmlns="" id="{3E034962-BA4C-41F2-8250-7BFD29424AD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583617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2" name="Слайд think-cell" r:id="rId7" imgW="443" imgH="443" progId="TCLayout.ActiveDocument.1">
                  <p:embed/>
                </p:oleObj>
              </mc:Choice>
              <mc:Fallback>
                <p:oleObj name="Слайд think-cell" r:id="rId7" imgW="443" imgH="44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Прямоугольник 18" hidden="1">
            <a:extLst>
              <a:ext uri="{FF2B5EF4-FFF2-40B4-BE49-F238E27FC236}">
                <a16:creationId xmlns:a16="http://schemas.microsoft.com/office/drawing/2014/main" xmlns="" id="{F5DA54A2-4FA1-4531-8C32-97F3A806811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C98421D8-4A83-4A3A-811B-9E9262F80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9465" y="5949282"/>
            <a:ext cx="600192" cy="365125"/>
          </a:xfrm>
        </p:spPr>
        <p:txBody>
          <a:bodyPr/>
          <a:lstStyle/>
          <a:p>
            <a:pPr algn="ctr">
              <a:defRPr/>
            </a:pPr>
            <a:fld id="{4F814217-A692-4320-9F69-D25E0A5EB74C}" type="slidenum">
              <a:rPr lang="ru-RU" smtClean="0">
                <a:solidFill>
                  <a:schemeClr val="bg1"/>
                </a:solidFill>
              </a:rPr>
              <a:pPr algn="ctr">
                <a:defRPr/>
              </a:pPr>
              <a:t>9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9177" y="1006477"/>
            <a:ext cx="73068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302 </a:t>
            </a:r>
            <a:r>
              <a:rPr lang="ru-RU" sz="4000" dirty="0">
                <a:solidFill>
                  <a:srgbClr val="0070C0"/>
                </a:solidFill>
                <a:latin typeface="Arial Black" panose="020B0A04020102020204" pitchFamily="34" charset="0"/>
              </a:rPr>
              <a:t>- всего мероприятий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07283" y="1844824"/>
            <a:ext cx="9014202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642600" y="3700030"/>
            <a:ext cx="938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59</a:t>
            </a: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- выездная проверка 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15573" y="4581128"/>
            <a:ext cx="9014202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517338" y="1849194"/>
            <a:ext cx="37785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102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- профилактический визит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40043" y="2780928"/>
            <a:ext cx="88149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93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- консультирование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55213" y="5523827"/>
            <a:ext cx="90300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10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- оценка соответствия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32813" y="4593322"/>
            <a:ext cx="51010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25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– выездное обследование без взаимодействия 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315573" y="2780928"/>
            <a:ext cx="9014202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15573" y="3700030"/>
            <a:ext cx="9014202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07283" y="6453336"/>
            <a:ext cx="9014202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72517" y="5517232"/>
            <a:ext cx="9014202" cy="0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3080792" y="165123"/>
            <a:ext cx="666311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0" kern="0" cap="all" dirty="0" smtClean="0">
                <a:cs typeface="Times New Roman" panose="02020603050405020304" pitchFamily="18" charset="0"/>
              </a:rPr>
              <a:t>Статистика применения мобильного</a:t>
            </a:r>
            <a:endParaRPr lang="ru-RU" sz="2000" b="0" kern="0" cap="all" dirty="0"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ru-RU" sz="2000" b="0" kern="0" cap="all" dirty="0">
                <a:cs typeface="Times New Roman" panose="02020603050405020304" pitchFamily="18" charset="0"/>
              </a:rPr>
              <a:t>приложения «Инспектор»</a:t>
            </a:r>
            <a:endParaRPr kumimoji="0" lang="ru-RU" sz="2000" b="0" i="0" strike="noStrike" kern="0" cap="all" spc="0" normalizeH="0" noProof="0" dirty="0">
              <a:ln>
                <a:noFill/>
              </a:ln>
              <a:uLnTx/>
              <a:uFillTx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46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Hq9QWiGw25YFCyaQbx4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Hq9QWiGw25YFCyaQbx4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Hq9QWiGw25YFCyaQbx4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Hq9QWiGw25YFCyaQbx4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Hq9QWiGw25YFCyaQbx4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Hq9QWiGw25YFCyaQbx4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Hq9QWiGw25YFCyaQbx4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Hq9QWiGw25YFCyaQbx4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Hq9QWiGw25YFCyaQbx4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Hq9QWiGw25YFCyaQbx4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aBoIKoMzT9Wh20k0e2mB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iLqmGzrGkH73bDjSlMOV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Hq9QWiGw25YFCyaQbx4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Hq9QWiGw25YFCyaQbx4w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22502</TotalTime>
  <Words>1199</Words>
  <Application>Microsoft Office PowerPoint</Application>
  <PresentationFormat>Лист A4 (210x297 мм)</PresentationFormat>
  <Paragraphs>452</Paragraphs>
  <Slides>13</Slides>
  <Notes>13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Слайд think-cell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A.Tukay</dc:creator>
  <cp:lastModifiedBy>Ольга Дмитриевна Дерксен</cp:lastModifiedBy>
  <cp:revision>1268</cp:revision>
  <cp:lastPrinted>2020-12-16T06:16:08Z</cp:lastPrinted>
  <dcterms:created xsi:type="dcterms:W3CDTF">2012-04-16T06:44:06Z</dcterms:created>
  <dcterms:modified xsi:type="dcterms:W3CDTF">2026-08-18T04:09:24Z</dcterms:modified>
</cp:coreProperties>
</file>